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DFF"/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60800" y="1905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Resource title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© www.teachit[sitename].co.uk 2014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5A2CD60F-27F8-4F6D-A95A-20E8C4A75D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973388" y="8667750"/>
            <a:ext cx="912812" cy="458788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1000" dirty="0">
                <a:latin typeface="Arial" panose="020B0604020202020204" pitchFamily="34" charset="0"/>
              </a:rPr>
              <a:t>00000</a:t>
            </a:r>
          </a:p>
        </p:txBody>
      </p:sp>
    </p:spTree>
    <p:extLst>
      <p:ext uri="{BB962C8B-B14F-4D97-AF65-F5344CB8AC3E}">
        <p14:creationId xmlns:p14="http://schemas.microsoft.com/office/powerpoint/2010/main" val="4095642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0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subtitle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latin typeface="Arial" pitchFamily="34" charset="0"/>
              </a:rPr>
              <a:t>© www.teachitmaths.co.uk 2017</a:t>
            </a:r>
            <a:endParaRPr lang="en-GB" altLang="en-US" sz="1000" dirty="0">
              <a:latin typeface="Arial" pitchFamily="34" charset="0"/>
            </a:endParaRP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27976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3F5E86B1-D46B-4C2F-AE42-E6E79E3A12E3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61"/>
          <p:cNvSpPr txBox="1">
            <a:spLocks noChangeArrowheads="1"/>
          </p:cNvSpPr>
          <p:nvPr/>
        </p:nvSpPr>
        <p:spPr bwMode="auto">
          <a:xfrm>
            <a:off x="4787922" y="1844824"/>
            <a:ext cx="3672510" cy="433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 startAt="6"/>
            </a:pPr>
            <a:r>
              <a:rPr lang="en-US" sz="2400" spc="300" dirty="0">
                <a:latin typeface="Trebuchet MS" panose="020B0603020202020204" pitchFamily="34" charset="0"/>
              </a:rPr>
              <a:t>LALACROCUT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 startAt="6"/>
            </a:pPr>
            <a:r>
              <a:rPr lang="en-US" sz="2400" spc="300" dirty="0">
                <a:latin typeface="Trebuchet MS" panose="020B0603020202020204" pitchFamily="34" charset="0"/>
              </a:rPr>
              <a:t>CARROTPORT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 startAt="6"/>
            </a:pPr>
            <a:r>
              <a:rPr lang="en-US" sz="2400" spc="300" dirty="0">
                <a:latin typeface="Trebuchet MS" panose="020B0603020202020204" pitchFamily="34" charset="0"/>
              </a:rPr>
              <a:t>SCAMPSO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 startAt="6"/>
            </a:pPr>
            <a:r>
              <a:rPr lang="en-US" sz="2400" spc="300" dirty="0">
                <a:latin typeface="Trebuchet MS" panose="020B0603020202020204" pitchFamily="34" charset="0"/>
              </a:rPr>
              <a:t>ARGET  FORFET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 startAt="6"/>
            </a:pPr>
            <a:r>
              <a:rPr lang="en-US" sz="2400" spc="300" dirty="0">
                <a:latin typeface="Trebuchet MS" panose="020B0603020202020204" pitchFamily="34" charset="0"/>
              </a:rPr>
              <a:t>SHIN</a:t>
            </a:r>
            <a:r>
              <a:rPr lang="en-US" sz="2400" spc="600" dirty="0">
                <a:latin typeface="Trebuchet MS" panose="020B0603020202020204" pitchFamily="34" charset="0"/>
              </a:rPr>
              <a:t>E</a:t>
            </a:r>
            <a:r>
              <a:rPr lang="en-US" sz="2400" dirty="0">
                <a:latin typeface="Trebuchet MS" panose="020B0603020202020204" pitchFamily="34" charset="0"/>
              </a:rPr>
              <a:t>A</a:t>
            </a:r>
            <a:r>
              <a:rPr lang="en-US" sz="2400" spc="600" dirty="0">
                <a:latin typeface="Trebuchet MS" panose="020B0603020202020204" pitchFamily="34" charset="0"/>
              </a:rPr>
              <a:t>T</a:t>
            </a:r>
            <a:r>
              <a:rPr lang="en-US" sz="2400" spc="300" dirty="0">
                <a:latin typeface="Trebuchet MS" panose="020B0603020202020204" pitchFamily="34" charset="0"/>
              </a:rPr>
              <a:t>SUM</a:t>
            </a:r>
          </a:p>
        </p:txBody>
      </p:sp>
      <p:sp>
        <p:nvSpPr>
          <p:cNvPr id="16" name="Text Box 161"/>
          <p:cNvSpPr txBox="1">
            <a:spLocks noChangeArrowheads="1"/>
          </p:cNvSpPr>
          <p:nvPr/>
        </p:nvSpPr>
        <p:spPr bwMode="auto">
          <a:xfrm>
            <a:off x="1403546" y="1844824"/>
            <a:ext cx="286044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/>
            </a:pPr>
            <a:r>
              <a:rPr lang="en-US" sz="2400" spc="300" dirty="0">
                <a:latin typeface="Trebuchet MS" panose="020B0603020202020204" pitchFamily="34" charset="0"/>
              </a:rPr>
              <a:t>ENP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/>
            </a:pPr>
            <a:r>
              <a:rPr lang="en-US" sz="2400" spc="300" dirty="0">
                <a:latin typeface="Trebuchet MS" panose="020B0603020202020204" pitchFamily="34" charset="0"/>
              </a:rPr>
              <a:t>NICELP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/>
            </a:pPr>
            <a:r>
              <a:rPr lang="en-US" sz="2400" spc="300" dirty="0">
                <a:latin typeface="Trebuchet MS" panose="020B0603020202020204" pitchFamily="34" charset="0"/>
              </a:rPr>
              <a:t>OKBO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/>
            </a:pPr>
            <a:r>
              <a:rPr lang="en-US" sz="2400" spc="300" dirty="0">
                <a:latin typeface="Trebuchet MS" panose="020B0603020202020204" pitchFamily="34" charset="0"/>
              </a:rPr>
              <a:t>URREL</a:t>
            </a:r>
          </a:p>
          <a:p>
            <a:pPr marL="457200" indent="-457200">
              <a:lnSpc>
                <a:spcPct val="150000"/>
              </a:lnSpc>
              <a:spcAft>
                <a:spcPts val="3000"/>
              </a:spcAft>
              <a:buSzPct val="80000"/>
              <a:buFont typeface="+mj-lt"/>
              <a:buAutoNum type="arabicPeriod"/>
            </a:pPr>
            <a:r>
              <a:rPr lang="en-US" sz="2400" spc="300" dirty="0">
                <a:latin typeface="Trebuchet MS" panose="020B0603020202020204" pitchFamily="34" charset="0"/>
              </a:rPr>
              <a:t>BURREB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Anagrams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1660" y="1263447"/>
            <a:ext cx="6120680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>
                <a:latin typeface="Trebuchet MS" panose="020B0603020202020204" pitchFamily="34" charset="0"/>
              </a:rPr>
              <a:t>What do I need to bring to every </a:t>
            </a:r>
            <a:r>
              <a:rPr lang="en-US" sz="2000" dirty="0" err="1">
                <a:latin typeface="Trebuchet MS" panose="020B0603020202020204" pitchFamily="34" charset="0"/>
              </a:rPr>
              <a:t>maths</a:t>
            </a:r>
            <a:r>
              <a:rPr lang="en-US" sz="2000" dirty="0">
                <a:latin typeface="Trebuchet MS" panose="020B0603020202020204" pitchFamily="34" charset="0"/>
              </a:rPr>
              <a:t> lesson?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60331" y="2276872"/>
            <a:ext cx="28555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PEN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PENCIL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BOOK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RULER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RUBBER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44707" y="2278027"/>
            <a:ext cx="285558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CALCULATOR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PROTRACTOR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COMPASS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GREAT EFFORT</a:t>
            </a:r>
          </a:p>
          <a:p>
            <a:pPr>
              <a:lnSpc>
                <a:spcPct val="150000"/>
              </a:lnSpc>
              <a:spcAft>
                <a:spcPts val="3600"/>
              </a:spcAft>
              <a:buClr>
                <a:srgbClr val="0000FF"/>
              </a:buClr>
              <a:buSzPct val="80000"/>
            </a:pPr>
            <a:r>
              <a:rPr lang="en-US" sz="2000" b="1" spc="300" dirty="0">
                <a:solidFill>
                  <a:schemeClr val="accent4"/>
                </a:solidFill>
                <a:latin typeface="Trebuchet MS" panose="020B0603020202020204" pitchFamily="34" charset="0"/>
              </a:rPr>
              <a:t>ENTHUSIASM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58" y="2973327"/>
            <a:ext cx="1773958" cy="1773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50927">
            <a:off x="7096854" y="5212330"/>
            <a:ext cx="1642208" cy="821104"/>
          </a:xfrm>
          <a:prstGeom prst="rect">
            <a:avLst/>
          </a:prstGeom>
        </p:spPr>
      </p:pic>
      <p:pic>
        <p:nvPicPr>
          <p:cNvPr id="2061" name="Picture 13" descr="T:\Publishing\Cross-site content\DTP images\books exercise O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0397"/>
            <a:ext cx="1688393" cy="11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7831">
            <a:off x="356745" y="3764386"/>
            <a:ext cx="1354460" cy="27089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75840">
            <a:off x="7124731" y="2463885"/>
            <a:ext cx="2051720" cy="14105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880" y="5118846"/>
            <a:ext cx="888034" cy="75066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06" y="548680"/>
            <a:ext cx="5292588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Calculator button </a:t>
            </a:r>
            <a:r>
              <a:rPr lang="en-GB" sz="28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wordsearch</a:t>
            </a:r>
            <a:endParaRPr lang="en-GB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264533"/>
            <a:ext cx="6912768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>
                <a:latin typeface="Trebuchet MS" panose="020B0603020202020204" pitchFamily="34" charset="0"/>
              </a:rPr>
              <a:t>Which buttons do you now know how to use on your calculator? Try and find them in the </a:t>
            </a:r>
            <a:r>
              <a:rPr lang="en-GB" sz="2000" dirty="0" err="1">
                <a:latin typeface="Trebuchet MS" panose="020B0603020202020204" pitchFamily="34" charset="0"/>
              </a:rPr>
              <a:t>wordsearch</a:t>
            </a:r>
            <a:r>
              <a:rPr lang="en-GB" sz="2000" dirty="0">
                <a:latin typeface="Trebuchet MS" panose="020B0603020202020204" pitchFamily="34" charset="0"/>
              </a:rPr>
              <a:t>:</a:t>
            </a:r>
            <a:endParaRPr lang="en-GB" altLang="en-US" sz="20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24282"/>
              </p:ext>
            </p:extLst>
          </p:nvPr>
        </p:nvGraphicFramePr>
        <p:xfrm>
          <a:off x="2308400" y="2047726"/>
          <a:ext cx="4527200" cy="45104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55574" y="2232933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add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55574" y="2852936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subtract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55574" y="3457069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multiply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55574" y="4105141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divide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755574" y="4681205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square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55574" y="5329277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cube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55574" y="5977349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root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164221" y="2232933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on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164221" y="2853490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off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164220" y="3457068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delete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164220" y="4105140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brackets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164220" y="4681205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fraction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7164221" y="5329277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decimal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7054628" y="730910"/>
            <a:ext cx="1803357" cy="123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245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0347" y="436587"/>
            <a:ext cx="5292588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Calculator confusion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7584" y="2155414"/>
            <a:ext cx="5760640" cy="78319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Which answer is biggest in each of these pairs of calculations? Can you explain why?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1196752"/>
            <a:ext cx="5760640" cy="8683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1 + 2 x 3 = 9. Right?</a:t>
            </a:r>
          </a:p>
          <a:p>
            <a:pPr algn="ctr"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Check on your calculator. Wrong!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3319322"/>
            <a:ext cx="81186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1</a:t>
            </a:r>
            <a:r>
              <a:rPr lang="en-GB" sz="2000" b="1" spc="300" dirty="0">
                <a:latin typeface="Trebuchet MS" panose="020B0603020202020204" pitchFamily="34" charset="0"/>
              </a:rPr>
              <a:t>7x</a:t>
            </a:r>
            <a:r>
              <a:rPr lang="en-GB" sz="2000" b="1" dirty="0">
                <a:latin typeface="Trebuchet MS" panose="020B0603020202020204" pitchFamily="34" charset="0"/>
              </a:rPr>
              <a:t>11</a:t>
            </a:r>
            <a:r>
              <a:rPr lang="en-GB" sz="2000" b="1" spc="300" dirty="0">
                <a:latin typeface="Trebuchet MS" panose="020B0603020202020204" pitchFamily="34" charset="0"/>
              </a:rPr>
              <a:t>+</a:t>
            </a:r>
            <a:r>
              <a:rPr lang="en-GB" sz="2000" b="1" dirty="0">
                <a:latin typeface="Trebuchet MS" panose="020B0603020202020204" pitchFamily="34" charset="0"/>
              </a:rPr>
              <a:t>38		1</a:t>
            </a:r>
            <a:r>
              <a:rPr lang="en-GB" sz="2000" b="1" spc="300" dirty="0">
                <a:latin typeface="Trebuchet MS" panose="020B0603020202020204" pitchFamily="34" charset="0"/>
              </a:rPr>
              <a:t>7x</a:t>
            </a:r>
            <a:r>
              <a:rPr lang="en-GB" sz="2000" b="1" dirty="0">
                <a:latin typeface="Trebuchet MS" panose="020B0603020202020204" pitchFamily="34" charset="0"/>
              </a:rPr>
              <a:t>(1</a:t>
            </a:r>
            <a:r>
              <a:rPr lang="en-GB" sz="2000" b="1" spc="300" dirty="0">
                <a:latin typeface="Trebuchet MS" panose="020B0603020202020204" pitchFamily="34" charset="0"/>
              </a:rPr>
              <a:t>1+</a:t>
            </a:r>
            <a:r>
              <a:rPr lang="en-GB" sz="2000" b="1" dirty="0">
                <a:latin typeface="Trebuchet MS" panose="020B0603020202020204" pitchFamily="34" charset="0"/>
              </a:rPr>
              <a:t>38)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40</a:t>
            </a:r>
            <a:r>
              <a:rPr lang="en-GB" sz="2000" b="1" spc="300" dirty="0">
                <a:latin typeface="Trebuchet MS" panose="020B0603020202020204" pitchFamily="34" charset="0"/>
              </a:rPr>
              <a:t>5-</a:t>
            </a:r>
            <a:r>
              <a:rPr lang="en-GB" sz="2000" b="1" dirty="0">
                <a:latin typeface="Trebuchet MS" panose="020B0603020202020204" pitchFamily="34" charset="0"/>
              </a:rPr>
              <a:t>8</a:t>
            </a:r>
            <a:r>
              <a:rPr lang="en-GB" sz="2000" b="1" spc="300" dirty="0">
                <a:latin typeface="Trebuchet MS" panose="020B0603020202020204" pitchFamily="34" charset="0"/>
              </a:rPr>
              <a:t>4÷</a:t>
            </a:r>
            <a:r>
              <a:rPr lang="en-GB" sz="2000" b="1" dirty="0">
                <a:latin typeface="Trebuchet MS" panose="020B0603020202020204" pitchFamily="34" charset="0"/>
              </a:rPr>
              <a:t>6		(40</a:t>
            </a:r>
            <a:r>
              <a:rPr lang="en-GB" sz="2000" b="1" spc="300" dirty="0">
                <a:latin typeface="Trebuchet MS" panose="020B0603020202020204" pitchFamily="34" charset="0"/>
              </a:rPr>
              <a:t>5-</a:t>
            </a:r>
            <a:r>
              <a:rPr lang="en-GB" sz="2000" b="1" dirty="0">
                <a:latin typeface="Trebuchet MS" panose="020B0603020202020204" pitchFamily="34" charset="0"/>
              </a:rPr>
              <a:t>84</a:t>
            </a:r>
            <a:r>
              <a:rPr lang="en-GB" sz="2000" b="1" spc="300" dirty="0">
                <a:latin typeface="Trebuchet MS" panose="020B0603020202020204" pitchFamily="34" charset="0"/>
              </a:rPr>
              <a:t>)÷</a:t>
            </a:r>
            <a:r>
              <a:rPr lang="en-GB" sz="2000" b="1" dirty="0">
                <a:latin typeface="Trebuchet MS" panose="020B0603020202020204" pitchFamily="34" charset="0"/>
              </a:rPr>
              <a:t>6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7</a:t>
            </a:r>
            <a:r>
              <a:rPr lang="en-GB" sz="2000" b="1" spc="300" dirty="0">
                <a:latin typeface="Trebuchet MS" panose="020B0603020202020204" pitchFamily="34" charset="0"/>
              </a:rPr>
              <a:t>9+</a:t>
            </a:r>
            <a:r>
              <a:rPr lang="en-GB" sz="2000" b="1" dirty="0">
                <a:latin typeface="Trebuchet MS" panose="020B0603020202020204" pitchFamily="34" charset="0"/>
              </a:rPr>
              <a:t>2</a:t>
            </a:r>
            <a:r>
              <a:rPr lang="en-GB" sz="2000" b="1" spc="300" dirty="0">
                <a:latin typeface="Trebuchet MS" panose="020B0603020202020204" pitchFamily="34" charset="0"/>
              </a:rPr>
              <a:t>6x</a:t>
            </a:r>
            <a:r>
              <a:rPr lang="en-GB" sz="2000" b="1" dirty="0">
                <a:latin typeface="Trebuchet MS" panose="020B0603020202020204" pitchFamily="34" charset="0"/>
              </a:rPr>
              <a:t>34		(7</a:t>
            </a:r>
            <a:r>
              <a:rPr lang="en-GB" sz="2000" b="1" spc="300" dirty="0">
                <a:latin typeface="Trebuchet MS" panose="020B0603020202020204" pitchFamily="34" charset="0"/>
              </a:rPr>
              <a:t>9+</a:t>
            </a:r>
            <a:r>
              <a:rPr lang="en-GB" sz="2000" b="1" dirty="0">
                <a:latin typeface="Trebuchet MS" panose="020B0603020202020204" pitchFamily="34" charset="0"/>
              </a:rPr>
              <a:t>26</a:t>
            </a:r>
            <a:r>
              <a:rPr lang="en-GB" sz="2000" b="1" spc="300" dirty="0">
                <a:latin typeface="Trebuchet MS" panose="020B0603020202020204" pitchFamily="34" charset="0"/>
              </a:rPr>
              <a:t>)x</a:t>
            </a:r>
            <a:r>
              <a:rPr lang="en-GB" sz="2000" b="1" dirty="0">
                <a:latin typeface="Trebuchet MS" panose="020B0603020202020204" pitchFamily="34" charset="0"/>
              </a:rPr>
              <a:t>34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2.</a:t>
            </a:r>
            <a:r>
              <a:rPr lang="en-GB" sz="2000" b="1" spc="300" dirty="0">
                <a:latin typeface="Trebuchet MS" panose="020B0603020202020204" pitchFamily="34" charset="0"/>
              </a:rPr>
              <a:t>2x</a:t>
            </a:r>
            <a:r>
              <a:rPr lang="en-GB" sz="2000" b="1" dirty="0">
                <a:latin typeface="Trebuchet MS" panose="020B0603020202020204" pitchFamily="34" charset="0"/>
              </a:rPr>
              <a:t>18</a:t>
            </a:r>
            <a:r>
              <a:rPr lang="en-GB" sz="2000" b="1" baseline="30000" dirty="0">
                <a:latin typeface="Trebuchet MS" panose="020B0603020202020204" pitchFamily="34" charset="0"/>
              </a:rPr>
              <a:t>2</a:t>
            </a:r>
            <a:r>
              <a:rPr lang="en-GB" sz="2000" b="1" dirty="0">
                <a:latin typeface="Trebuchet MS" panose="020B0603020202020204" pitchFamily="34" charset="0"/>
              </a:rPr>
              <a:t>		            (2.</a:t>
            </a:r>
            <a:r>
              <a:rPr lang="en-GB" sz="2000" b="1" spc="300" dirty="0">
                <a:latin typeface="Trebuchet MS" panose="020B0603020202020204" pitchFamily="34" charset="0"/>
              </a:rPr>
              <a:t>2x</a:t>
            </a:r>
            <a:r>
              <a:rPr lang="en-GB" sz="2000" b="1" dirty="0">
                <a:latin typeface="Trebuchet MS" panose="020B0603020202020204" pitchFamily="34" charset="0"/>
              </a:rPr>
              <a:t>18)</a:t>
            </a:r>
            <a:r>
              <a:rPr lang="en-GB" sz="2000" b="1" baseline="30000" dirty="0">
                <a:latin typeface="Trebuchet MS" panose="020B0603020202020204" pitchFamily="34" charset="0"/>
              </a:rPr>
              <a:t>2 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(3</a:t>
            </a:r>
            <a:r>
              <a:rPr lang="en-GB" sz="2000" b="1" spc="300" dirty="0">
                <a:latin typeface="Trebuchet MS" panose="020B0603020202020204" pitchFamily="34" charset="0"/>
              </a:rPr>
              <a:t>8+</a:t>
            </a:r>
            <a:r>
              <a:rPr lang="en-GB" sz="2000" b="1" dirty="0">
                <a:latin typeface="Trebuchet MS" panose="020B0603020202020204" pitchFamily="34" charset="0"/>
              </a:rPr>
              <a:t>217</a:t>
            </a:r>
            <a:r>
              <a:rPr lang="en-GB" sz="2000" b="1" spc="300" dirty="0">
                <a:latin typeface="Trebuchet MS" panose="020B0603020202020204" pitchFamily="34" charset="0"/>
              </a:rPr>
              <a:t>)÷</a:t>
            </a:r>
            <a:r>
              <a:rPr lang="en-GB" sz="2000" b="1" dirty="0">
                <a:latin typeface="Trebuchet MS" panose="020B0603020202020204" pitchFamily="34" charset="0"/>
              </a:rPr>
              <a:t>15		3</a:t>
            </a:r>
            <a:r>
              <a:rPr lang="en-GB" sz="2000" b="1" spc="300" dirty="0">
                <a:latin typeface="Trebuchet MS" panose="020B0603020202020204" pitchFamily="34" charset="0"/>
              </a:rPr>
              <a:t>8+</a:t>
            </a:r>
            <a:r>
              <a:rPr lang="en-GB" sz="2000" b="1" dirty="0">
                <a:latin typeface="Trebuchet MS" panose="020B0603020202020204" pitchFamily="34" charset="0"/>
              </a:rPr>
              <a:t>21</a:t>
            </a:r>
            <a:r>
              <a:rPr lang="en-GB" sz="2000" b="1" spc="300" dirty="0">
                <a:latin typeface="Trebuchet MS" panose="020B0603020202020204" pitchFamily="34" charset="0"/>
              </a:rPr>
              <a:t>7÷</a:t>
            </a:r>
            <a:r>
              <a:rPr lang="en-GB" sz="2000" b="1" dirty="0">
                <a:latin typeface="Trebuchet MS" panose="020B0603020202020204" pitchFamily="34" charset="0"/>
              </a:rPr>
              <a:t>15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2</a:t>
            </a:r>
            <a:r>
              <a:rPr lang="en-GB" sz="2000" b="1" spc="300" dirty="0">
                <a:latin typeface="Trebuchet MS" panose="020B0603020202020204" pitchFamily="34" charset="0"/>
              </a:rPr>
              <a:t>6x</a:t>
            </a:r>
            <a:r>
              <a:rPr lang="en-GB" sz="2000" b="1" dirty="0">
                <a:latin typeface="Trebuchet MS" panose="020B0603020202020204" pitchFamily="34" charset="0"/>
              </a:rPr>
              <a:t>41+122		(2</a:t>
            </a:r>
            <a:r>
              <a:rPr lang="en-GB" sz="2000" b="1" spc="300" dirty="0">
                <a:latin typeface="Trebuchet MS" panose="020B0603020202020204" pitchFamily="34" charset="0"/>
              </a:rPr>
              <a:t>6x</a:t>
            </a:r>
            <a:r>
              <a:rPr lang="en-GB" sz="2000" b="1" dirty="0">
                <a:latin typeface="Trebuchet MS" panose="020B0603020202020204" pitchFamily="34" charset="0"/>
              </a:rPr>
              <a:t>41)+122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lphaLcParenR"/>
            </a:pP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b="1" dirty="0">
                <a:latin typeface="Trebuchet MS" panose="020B0603020202020204" pitchFamily="34" charset="0"/>
              </a:rPr>
              <a:t>√(14.4</a:t>
            </a:r>
            <a:r>
              <a:rPr lang="en-GB" sz="2000" b="1" spc="300" dirty="0">
                <a:latin typeface="Trebuchet MS" panose="020B0603020202020204" pitchFamily="34" charset="0"/>
              </a:rPr>
              <a:t>4x</a:t>
            </a:r>
            <a:r>
              <a:rPr lang="en-GB" sz="2000" b="1" dirty="0">
                <a:latin typeface="Trebuchet MS" panose="020B0603020202020204" pitchFamily="34" charset="0"/>
              </a:rPr>
              <a:t>0.25)	            (√14.4</a:t>
            </a:r>
            <a:r>
              <a:rPr lang="en-GB" sz="2000" b="1" spc="300" dirty="0">
                <a:latin typeface="Trebuchet MS" panose="020B0603020202020204" pitchFamily="34" charset="0"/>
              </a:rPr>
              <a:t>4)x</a:t>
            </a:r>
            <a:r>
              <a:rPr lang="en-GB" sz="2000" b="1" dirty="0">
                <a:latin typeface="Trebuchet MS" panose="020B0603020202020204" pitchFamily="34" charset="0"/>
              </a:rPr>
              <a:t>0.25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409792" y="3355245"/>
            <a:ext cx="181028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225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391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963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712.8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17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1188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1.9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621703" y="3355245"/>
            <a:ext cx="205475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782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53.5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3570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1568.16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52.46…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1188</a:t>
            </a:r>
          </a:p>
          <a:p>
            <a:pPr eaLnBrk="1" hangingPunct="1">
              <a:spcAft>
                <a:spcPts val="12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0.95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25179" y="455915"/>
            <a:ext cx="1647800" cy="28330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BIDMAS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B</a:t>
            </a:r>
            <a:r>
              <a:rPr lang="en-GB" sz="1600" dirty="0">
                <a:latin typeface="Trebuchet MS" panose="020B0603020202020204" pitchFamily="34" charset="0"/>
              </a:rPr>
              <a:t>rackets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I</a:t>
            </a:r>
            <a:r>
              <a:rPr lang="en-GB" sz="1600" dirty="0">
                <a:latin typeface="Trebuchet MS" panose="020B0603020202020204" pitchFamily="34" charset="0"/>
              </a:rPr>
              <a:t>ndices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D</a:t>
            </a:r>
            <a:r>
              <a:rPr lang="en-GB" sz="1600" dirty="0">
                <a:latin typeface="Trebuchet MS" panose="020B0603020202020204" pitchFamily="34" charset="0"/>
              </a:rPr>
              <a:t>ivision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M</a:t>
            </a:r>
            <a:r>
              <a:rPr lang="en-GB" sz="1600" dirty="0">
                <a:latin typeface="Trebuchet MS" panose="020B0603020202020204" pitchFamily="34" charset="0"/>
              </a:rPr>
              <a:t>ultiplication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A</a:t>
            </a:r>
            <a:r>
              <a:rPr lang="en-GB" sz="1600" dirty="0">
                <a:latin typeface="Trebuchet MS" panose="020B0603020202020204" pitchFamily="34" charset="0"/>
              </a:rPr>
              <a:t>ddition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latin typeface="Trebuchet MS" panose="020B0603020202020204" pitchFamily="34" charset="0"/>
              </a:rPr>
              <a:t>S</a:t>
            </a:r>
            <a:r>
              <a:rPr lang="en-GB" sz="1600" dirty="0">
                <a:latin typeface="Trebuchet MS" panose="020B0603020202020204" pitchFamily="34" charset="0"/>
              </a:rPr>
              <a:t>ubtraction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88224" y="3355245"/>
            <a:ext cx="720080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3409792" y="3833330"/>
            <a:ext cx="586144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6621702" y="4293096"/>
            <a:ext cx="830617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6621702" y="4759400"/>
            <a:ext cx="1190657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6621703" y="5227453"/>
            <a:ext cx="1027376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621703" y="5659501"/>
            <a:ext cx="830616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3409792" y="5659501"/>
            <a:ext cx="830616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3409792" y="6125589"/>
            <a:ext cx="586144" cy="36178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405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4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755574" y="2274862"/>
            <a:ext cx="7645664" cy="4101941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 + 2 + 3 + 4 + 5 + 6 + 7 + 8 + 9 + 10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 x 2 x 3 x 4 x 5 x 6 x 7 x 8 x 9 x 10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1000 + 100 + 10 + 1 + 0.1 + 0.01 + 0.001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1000 – 100 – 10 – 1 – 0.1 – 0.01 – 0.001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1000 x 100 x 10 x 1 x 0.1 x 0.01 x 0.001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(1 + 2) x (3 + 4) x (5 + 6)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1 + (2 x 3) + (4 x 5) + 6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Calculator race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1660" y="1264533"/>
            <a:ext cx="6120680" cy="8683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Use your calculator to answer these sums.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Speed </a:t>
            </a:r>
            <a:r>
              <a:rPr lang="en-GB" sz="2000" u="sng" dirty="0">
                <a:latin typeface="Trebuchet MS" panose="020B0603020202020204" pitchFamily="34" charset="0"/>
              </a:rPr>
              <a:t>and</a:t>
            </a:r>
            <a:r>
              <a:rPr lang="en-GB" sz="2000" dirty="0">
                <a:latin typeface="Trebuchet MS" panose="020B0603020202020204" pitchFamily="34" charset="0"/>
              </a:rPr>
              <a:t> accuracy are both needed…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6580239" y="520194"/>
            <a:ext cx="1803357" cy="1239808"/>
          </a:xfrm>
          <a:prstGeom prst="rect">
            <a:avLst/>
          </a:prstGeom>
        </p:spPr>
      </p:pic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6792518" y="2314152"/>
            <a:ext cx="2192877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55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3,628,800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1111.111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888.889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231</a:t>
            </a:r>
          </a:p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21736069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All’s square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1660" y="1264533"/>
            <a:ext cx="6120680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Use the squaring button         on your calculator to find the value of these square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27984" y="1331476"/>
                <a:ext cx="504056" cy="3693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331476"/>
                <a:ext cx="50405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905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194302" y="2276872"/>
            <a:ext cx="6626053" cy="4133017"/>
          </a:xfrm>
          <a:prstGeom prst="roundRect">
            <a:avLst>
              <a:gd name="adj" fmla="val 317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a) 1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b) 2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   c) 3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d) 4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e) 5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   f) 6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g) 7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h) 8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	   </a:t>
            </a:r>
            <a:r>
              <a:rPr lang="en-GB" sz="2000" dirty="0" err="1">
                <a:latin typeface="Trebuchet MS" panose="020B0603020202020204" pitchFamily="34" charset="0"/>
              </a:rPr>
              <a:t>i</a:t>
            </a:r>
            <a:r>
              <a:rPr lang="en-GB" sz="2000" dirty="0">
                <a:latin typeface="Trebuchet MS" panose="020B0603020202020204" pitchFamily="34" charset="0"/>
              </a:rPr>
              <a:t>)  9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j) 10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k) 11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   l)  12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m) 13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n) 14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   o) 15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p) 20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q) 100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   r) 1000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dirty="0">
                <a:latin typeface="Trebuchet MS" panose="020B0603020202020204" pitchFamily="34" charset="0"/>
              </a:rPr>
              <a:t>s) 2.5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t) 0.7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 	   u) ½</a:t>
            </a:r>
            <a:r>
              <a:rPr lang="en-GB" sz="2000" baseline="30000" dirty="0">
                <a:latin typeface="Trebuchet MS" panose="020B0603020202020204" pitchFamily="34" charset="0"/>
              </a:rPr>
              <a:t>2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273191" y="2287900"/>
            <a:ext cx="129869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16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49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100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169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400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6.25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147947" y="2287900"/>
            <a:ext cx="129614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4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25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64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121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196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10,000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0.49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308187" y="2316461"/>
            <a:ext cx="229821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9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36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81 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144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225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1,000,000 </a:t>
            </a:r>
          </a:p>
          <a:p>
            <a:pPr eaLnBrk="1" hangingPunct="1">
              <a:spcAft>
                <a:spcPts val="2400"/>
              </a:spcAft>
            </a:pP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¼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58504" y="2567548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3744" y="3276600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" name="Rectangle 21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9552" y="4005064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7" name="Rectangle 26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7936" y="4725144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7936" y="5445224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879666" y="2581405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864906" y="3290457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7" name="Rectangle 46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860714" y="4018921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869098" y="4739001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869098" y="5459081"/>
            <a:ext cx="584448" cy="584448"/>
            <a:chOff x="611560" y="268857"/>
            <a:chExt cx="584448" cy="58444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2" name="Rectangle 61"/>
            <p:cNvSpPr/>
            <p:nvPr/>
          </p:nvSpPr>
          <p:spPr>
            <a:xfrm>
              <a:off x="611560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907976" y="268857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11560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07976" y="565273"/>
              <a:ext cx="288032" cy="288032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985737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Square roots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5586" y="1298885"/>
            <a:ext cx="7326814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Every maths function has an opposite,</a:t>
            </a:r>
          </a:p>
          <a:p>
            <a:pPr algn="ctr"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or an </a:t>
            </a: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inverse.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73778" y="2274467"/>
            <a:ext cx="3996444" cy="5107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Aft>
                <a:spcPts val="0"/>
              </a:spcAft>
            </a:pPr>
            <a:r>
              <a:rPr lang="en-GB" sz="2400" dirty="0">
                <a:latin typeface="Trebuchet MS" panose="020B0603020202020204" pitchFamily="34" charset="0"/>
              </a:rPr>
              <a:t>Examples: + and -, x and ÷</a:t>
            </a:r>
            <a:endParaRPr lang="en-GB" sz="24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5555" y="3195628"/>
            <a:ext cx="7292891" cy="44267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What is the inverse of squaring a number?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25554" y="3789040"/>
            <a:ext cx="7292891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Finding the square root, using this button on your calculator: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25399" y="4581128"/>
            <a:ext cx="89320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Trebuchet MS" panose="020B0603020202020204" pitchFamily="34" charset="0"/>
              </a:rPr>
              <a:t> √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0040" y="5733256"/>
            <a:ext cx="4483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Check! 6</a:t>
            </a:r>
            <a:r>
              <a:rPr lang="en-GB" sz="2800" b="1" baseline="30000" dirty="0">
                <a:solidFill>
                  <a:schemeClr val="accent4"/>
                </a:solidFill>
                <a:latin typeface="Trebuchet MS" panose="020B0603020202020204" pitchFamily="34" charset="0"/>
              </a:rPr>
              <a:t>2</a:t>
            </a:r>
            <a:r>
              <a:rPr lang="en-GB" sz="28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 = 36 </a:t>
            </a:r>
            <a:r>
              <a:rPr lang="en-GB" sz="2800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⇔</a:t>
            </a:r>
            <a:r>
              <a:rPr lang="en-GB" sz="28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 √36 = 6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6701379" y="5217185"/>
            <a:ext cx="1803357" cy="123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390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Square roots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15616" y="1972883"/>
            <a:ext cx="7200800" cy="29795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eaLnBrk="1" hangingPunct="1">
              <a:spcAft>
                <a:spcPts val="600"/>
              </a:spcAft>
              <a:buAutoNum type="alphaLcParenR"/>
            </a:pPr>
            <a:r>
              <a:rPr lang="en-GB" sz="2400" dirty="0">
                <a:latin typeface="Trebuchet MS" panose="020B0603020202020204" pitchFamily="34" charset="0"/>
              </a:rPr>
              <a:t>√1 = 	         b) √25 =	   c) √100 =</a:t>
            </a:r>
          </a:p>
          <a:p>
            <a:pPr eaLnBrk="1" hangingPunct="1">
              <a:spcAft>
                <a:spcPts val="600"/>
              </a:spcAft>
            </a:pPr>
            <a:endParaRPr lang="en-GB" sz="24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GB" sz="2400" dirty="0">
                <a:latin typeface="Trebuchet MS" panose="020B0603020202020204" pitchFamily="34" charset="0"/>
              </a:rPr>
              <a:t>d) √144 =	         e) √196 =	    f) √900 =</a:t>
            </a:r>
          </a:p>
          <a:p>
            <a:pPr eaLnBrk="1" hangingPunct="1">
              <a:spcAft>
                <a:spcPts val="600"/>
              </a:spcAft>
            </a:pPr>
            <a:endParaRPr lang="en-GB" sz="24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GB" sz="2400" dirty="0">
                <a:latin typeface="Trebuchet MS" panose="020B0603020202020204" pitchFamily="34" charset="0"/>
              </a:rPr>
              <a:t>g) √559504 =	         h) √0.64 =	    </a:t>
            </a:r>
            <a:r>
              <a:rPr lang="en-GB" sz="2400" dirty="0" err="1">
                <a:latin typeface="Trebuchet MS" panose="020B0603020202020204" pitchFamily="34" charset="0"/>
              </a:rPr>
              <a:t>i</a:t>
            </a:r>
            <a:r>
              <a:rPr lang="en-GB" sz="2400" dirty="0">
                <a:latin typeface="Trebuchet MS" panose="020B0603020202020204" pitchFamily="34" charset="0"/>
              </a:rPr>
              <a:t>) √¼ =</a:t>
            </a:r>
          </a:p>
          <a:p>
            <a:pPr eaLnBrk="1" hangingPunct="1">
              <a:spcAft>
                <a:spcPts val="600"/>
              </a:spcAft>
            </a:pP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1660" y="1264533"/>
            <a:ext cx="6120680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en-GB" sz="2000" dirty="0">
                <a:latin typeface="Comic Sans MS" pitchFamily="66" charset="0"/>
              </a:rPr>
              <a:t>Find these square roots: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519727" y="2078403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693706" y="2984943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12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059832" y="3845091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748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220072" y="2078403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316552" y="2984942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14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5408341" y="3917374"/>
            <a:ext cx="146791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spc="-300" baseline="30000" dirty="0">
                <a:solidFill>
                  <a:schemeClr val="accent4"/>
                </a:solidFill>
                <a:latin typeface="Trebuchet MS" panose="020B0603020202020204" pitchFamily="34" charset="0"/>
              </a:rPr>
              <a:t>4</a:t>
            </a: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/</a:t>
            </a:r>
            <a:r>
              <a:rPr lang="en-GB" sz="2400" b="1" spc="-300" baseline="-25000" dirty="0">
                <a:solidFill>
                  <a:schemeClr val="accent4"/>
                </a:solidFill>
                <a:latin typeface="Trebuchet MS" panose="020B0603020202020204" pitchFamily="34" charset="0"/>
              </a:rPr>
              <a:t>5</a:t>
            </a: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spcAft>
                <a:spcPts val="2400"/>
              </a:spcAft>
            </a:pP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= 0</a:t>
            </a:r>
            <a:r>
              <a:rPr lang="en-GB" sz="2400" b="1" spc="-150" dirty="0">
                <a:solidFill>
                  <a:schemeClr val="accent4"/>
                </a:solidFill>
                <a:latin typeface="Trebuchet MS" panose="020B0603020202020204" pitchFamily="34" charset="0"/>
              </a:rPr>
              <a:t>.8</a:t>
            </a: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  </a:t>
            </a:r>
          </a:p>
          <a:p>
            <a:pPr eaLnBrk="1" hangingPunct="1">
              <a:spcAft>
                <a:spcPts val="2400"/>
              </a:spcAft>
            </a:pPr>
            <a:endParaRPr lang="en-GB" sz="24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2413" y="3874403"/>
            <a:ext cx="889987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2400"/>
              </a:spcAft>
            </a:pP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½ </a:t>
            </a:r>
          </a:p>
          <a:p>
            <a:pPr eaLnBrk="1" hangingPunct="1">
              <a:spcAft>
                <a:spcPts val="2400"/>
              </a:spcAft>
            </a:pP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= 0</a:t>
            </a:r>
            <a:r>
              <a:rPr lang="en-GB" sz="2400" b="1" spc="-150" dirty="0">
                <a:solidFill>
                  <a:schemeClr val="accent4"/>
                </a:solidFill>
                <a:latin typeface="Trebuchet MS" panose="020B0603020202020204" pitchFamily="34" charset="0"/>
              </a:rPr>
              <a:t>.5</a:t>
            </a:r>
            <a:r>
              <a:rPr lang="en-GB" sz="2400" b="1" spc="-300" dirty="0">
                <a:solidFill>
                  <a:schemeClr val="accent4"/>
                </a:solidFill>
                <a:latin typeface="Trebuchet MS" panose="020B0603020202020204" pitchFamily="34" charset="0"/>
              </a:rPr>
              <a:t>  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573370" y="2980995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30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596246" y="2116899"/>
            <a:ext cx="108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sz="24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11660" y="5301208"/>
            <a:ext cx="6120680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Do all numbers have ‘nice’ square roots? Investigate…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6701379" y="5217185"/>
            <a:ext cx="1803357" cy="123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733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136977" y="260648"/>
            <a:ext cx="1231352" cy="1708857"/>
            <a:chOff x="628040" y="351991"/>
            <a:chExt cx="1231352" cy="1708857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628040" y="872565"/>
              <a:ext cx="1017874" cy="972259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841518" y="1088589"/>
              <a:ext cx="1017874" cy="97225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628040" y="351991"/>
              <a:ext cx="1017874" cy="972259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841518" y="573673"/>
              <a:ext cx="1017874" cy="97225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31740" y="548680"/>
                <a:ext cx="4680520" cy="578882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 eaLnBrk="1" hangingPunct="1">
                  <a:spcAft>
                    <a:spcPts val="1200"/>
                  </a:spcAft>
                </a:pPr>
                <a:r>
                  <a:rPr lang="en-GB" sz="2800" b="1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Calculator </a:t>
                </a: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GB" sz="2800" b="1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-Boxes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40" y="548680"/>
                <a:ext cx="4680520" cy="578882"/>
              </a:xfrm>
              <a:prstGeom prst="roundRect">
                <a:avLst/>
              </a:prstGeom>
              <a:blipFill rotWithShape="1">
                <a:blip r:embed="rId3"/>
                <a:stretch>
                  <a:fillRect t="-202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871700" y="1264533"/>
            <a:ext cx="4630638" cy="15493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You might have a cubing button</a:t>
            </a:r>
          </a:p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on your calculator,</a:t>
            </a:r>
          </a:p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Comic Sans MS" pitchFamily="66" charset="0"/>
              </a:rPr>
              <a:t>or you might have to use the power/index button with a ‘3’.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02338" y="1196752"/>
                <a:ext cx="769962" cy="7694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338" y="1196752"/>
                <a:ext cx="769962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02338" y="1976671"/>
                <a:ext cx="769962" cy="8274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smtClean="0">
                              <a:latin typeface="Cambria Math"/>
                            </a:rPr>
                            <m:t>𝑥</m:t>
                          </m:r>
                        </m:e>
                        <m:sup/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338" y="1976671"/>
                <a:ext cx="769962" cy="8274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929126" y="2065075"/>
            <a:ext cx="276969" cy="27696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871700" y="2873910"/>
            <a:ext cx="5400600" cy="44267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Find the value of these cube numbers: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43608" y="3319997"/>
            <a:ext cx="7056784" cy="3212812"/>
          </a:xfrm>
          <a:prstGeom prst="roundRect">
            <a:avLst>
              <a:gd name="adj" fmla="val 7096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a) 1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   b) 2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c) 3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d) 4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   e) 5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f) 6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g) 7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   h) 8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</a:t>
            </a:r>
            <a:r>
              <a:rPr lang="en-GB" sz="2000" dirty="0" err="1">
                <a:latin typeface="Trebuchet MS" panose="020B0603020202020204" pitchFamily="34" charset="0"/>
              </a:rPr>
              <a:t>i</a:t>
            </a:r>
            <a:r>
              <a:rPr lang="en-GB" sz="2000" dirty="0">
                <a:latin typeface="Trebuchet MS" panose="020B0603020202020204" pitchFamily="34" charset="0"/>
              </a:rPr>
              <a:t>)  9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j) 10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      k) 100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l) 2.5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m) 0.1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      n) 2.3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o) ½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p) ¼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      q) 42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  		   r) (-5)</a:t>
            </a:r>
            <a:r>
              <a:rPr lang="en-GB" sz="2000" baseline="30000" dirty="0">
                <a:latin typeface="Trebuchet MS" panose="020B0603020202020204" pitchFamily="34" charset="0"/>
              </a:rPr>
              <a:t>3</a:t>
            </a:r>
            <a:r>
              <a:rPr lang="en-GB" sz="2000" dirty="0">
                <a:latin typeface="Trebuchet MS" panose="020B0603020202020204" pitchFamily="34" charset="0"/>
              </a:rPr>
              <a:t>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1740" y="3406069"/>
            <a:ext cx="864096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</a:p>
          <a:p>
            <a:endParaRPr lang="en-GB" sz="12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64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343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1000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 </a:t>
            </a:r>
            <a:r>
              <a:rPr lang="en-GB" sz="2000" b="1" baseline="30000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/</a:t>
            </a:r>
            <a:r>
              <a:rPr lang="en-GB" sz="2000" b="1" baseline="-25000" dirty="0">
                <a:solidFill>
                  <a:schemeClr val="accent4"/>
                </a:solidFill>
                <a:latin typeface="Trebuchet MS" panose="020B0603020202020204" pitchFamily="34" charset="0"/>
              </a:rPr>
              <a:t>1000</a:t>
            </a:r>
          </a:p>
          <a:p>
            <a:endParaRPr lang="en-GB" sz="16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baseline="30000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/</a:t>
            </a:r>
            <a:r>
              <a:rPr lang="en-GB" sz="2000" b="1" baseline="-25000" dirty="0">
                <a:solidFill>
                  <a:schemeClr val="accent4"/>
                </a:solidFill>
                <a:latin typeface="Trebuchet MS" panose="020B0603020202020204" pitchFamily="34" charset="0"/>
              </a:rPr>
              <a:t>64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7090" y="3406069"/>
            <a:ext cx="134306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8</a:t>
            </a:r>
          </a:p>
          <a:p>
            <a:endParaRPr lang="en-GB" sz="12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125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512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1000000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12.167</a:t>
            </a:r>
          </a:p>
          <a:p>
            <a:endParaRPr lang="en-GB" sz="14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74088</a:t>
            </a:r>
            <a:endParaRPr lang="en-GB" sz="20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endParaRPr lang="en-GB" sz="20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endParaRPr lang="en-GB" sz="16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73354" y="3366278"/>
            <a:ext cx="1343062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27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216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729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15.625</a:t>
            </a:r>
          </a:p>
          <a:p>
            <a:endParaRPr lang="en-GB" sz="16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baseline="30000" dirty="0">
                <a:solidFill>
                  <a:schemeClr val="accent4"/>
                </a:solidFill>
                <a:latin typeface="Trebuchet MS" panose="020B0603020202020204" pitchFamily="34" charset="0"/>
              </a:rPr>
              <a:t>1</a:t>
            </a:r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/</a:t>
            </a:r>
            <a:r>
              <a:rPr lang="en-GB" sz="2000" b="1" baseline="-25000" dirty="0">
                <a:solidFill>
                  <a:schemeClr val="accent4"/>
                </a:solidFill>
                <a:latin typeface="Trebuchet MS" panose="020B0603020202020204" pitchFamily="34" charset="0"/>
              </a:rPr>
              <a:t>8</a:t>
            </a:r>
          </a:p>
          <a:p>
            <a:endParaRPr lang="en-GB" sz="1400" b="1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r>
              <a:rPr lang="en-GB" sz="2000" b="1" dirty="0">
                <a:solidFill>
                  <a:schemeClr val="accent4"/>
                </a:solidFill>
                <a:latin typeface="Trebuchet MS" panose="020B0603020202020204" pitchFamily="34" charset="0"/>
              </a:rPr>
              <a:t> -125 </a:t>
            </a:r>
            <a:endParaRPr lang="en-GB" sz="20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endParaRPr lang="en-GB" sz="1600" b="1" baseline="-25000" dirty="0"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1560" y="369210"/>
            <a:ext cx="1231352" cy="1708857"/>
            <a:chOff x="628040" y="351991"/>
            <a:chExt cx="1231352" cy="17088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628040" y="872565"/>
              <a:ext cx="1017874" cy="972259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841518" y="1088589"/>
              <a:ext cx="1017874" cy="972259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628040" y="351991"/>
              <a:ext cx="1017874" cy="972259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607" b="74982"/>
            <a:stretch/>
          </p:blipFill>
          <p:spPr>
            <a:xfrm>
              <a:off x="841518" y="573673"/>
              <a:ext cx="1017874" cy="972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02162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390" y="548680"/>
            <a:ext cx="6097221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Aft>
                <a:spcPts val="1200"/>
              </a:spcAft>
            </a:pPr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Let’s get some fraction action…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511" y="1148888"/>
            <a:ext cx="3294433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This is the fraction button</a:t>
            </a:r>
          </a:p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on your calculator: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0032" y="1148888"/>
            <a:ext cx="3456384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latin typeface="Trebuchet MS" panose="020B0603020202020204" pitchFamily="34" charset="0"/>
              </a:rPr>
              <a:t>Find the answer to these fraction calculations: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683568" y="1844824"/>
                <a:ext cx="7056784" cy="4844793"/>
              </a:xfrm>
              <a:prstGeom prst="roundRect">
                <a:avLst>
                  <a:gd name="adj" fmla="val 7096"/>
                </a:avLst>
              </a:prstGeom>
              <a:noFill/>
            </p:spPr>
            <p:txBody>
              <a:bodyPr wrap="square">
                <a:spAutoFit/>
              </a:bodyPr>
              <a:lstStyle/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2000" i="1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20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GB" sz="2000" i="1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GB" sz="20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2000" i="1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GB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  <m:r>
                          <a:rPr lang="en-GB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+2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000" b="0" dirty="0">
                  <a:latin typeface="Comic Sans MS" pitchFamily="66" charset="0"/>
                </a:endParaRPr>
              </a:p>
              <a:p>
                <a:pPr marL="514350" indent="-514350" eaLnBrk="1" hangingPunct="1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GB" sz="20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GB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1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44824"/>
                <a:ext cx="7056784" cy="4844793"/>
              </a:xfrm>
              <a:prstGeom prst="roundRect">
                <a:avLst>
                  <a:gd name="adj" fmla="val 7096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067944" y="1148888"/>
            <a:ext cx="792088" cy="792088"/>
            <a:chOff x="4067944" y="1148888"/>
            <a:chExt cx="792088" cy="792088"/>
          </a:xfrm>
        </p:grpSpPr>
        <p:sp>
          <p:nvSpPr>
            <p:cNvPr id="3" name="Rectangle 2"/>
            <p:cNvSpPr/>
            <p:nvPr/>
          </p:nvSpPr>
          <p:spPr>
            <a:xfrm>
              <a:off x="4067944" y="1148888"/>
              <a:ext cx="792088" cy="7920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30886" y="1268760"/>
              <a:ext cx="313122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139952" y="1540484"/>
              <a:ext cx="648072" cy="44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330886" y="1700808"/>
              <a:ext cx="313122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364089" y="2099203"/>
            <a:ext cx="2986374" cy="18047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Use the fraction </a:t>
            </a:r>
            <a:r>
              <a:rPr lang="en-GB" sz="2000" dirty="0">
                <a:latin typeface="Trebuchet MS" panose="020B0603020202020204" pitchFamily="34" charset="0"/>
                <a:ea typeface="Cambria Math"/>
              </a:rPr>
              <a:t>⟷ </a:t>
            </a:r>
            <a:r>
              <a:rPr lang="en-GB" sz="2000" dirty="0">
                <a:latin typeface="Trebuchet MS" panose="020B0603020202020204" pitchFamily="34" charset="0"/>
              </a:rPr>
              <a:t>decimal conversion button to write the answers as decimals as well as fractions</a:t>
            </a: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5364089" y="4653952"/>
            <a:ext cx="2955827" cy="18047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Press the shift button before the fraction button to write mixed whole numbers/fractions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83461" y="4014469"/>
            <a:ext cx="10630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Trebuchet MS" panose="020B0603020202020204" pitchFamily="34" charset="0"/>
              </a:rPr>
              <a:t>S     D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01389" y="4267220"/>
            <a:ext cx="37258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1"/>
              <p:cNvSpPr txBox="1">
                <a:spLocks noChangeArrowheads="1"/>
              </p:cNvSpPr>
              <p:nvPr/>
            </p:nvSpPr>
            <p:spPr bwMode="auto">
              <a:xfrm>
                <a:off x="2796265" y="1986119"/>
                <a:ext cx="468065" cy="784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6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6265" y="1986119"/>
                <a:ext cx="468065" cy="7841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99792" y="2572996"/>
                <a:ext cx="648072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572996"/>
                <a:ext cx="648072" cy="6108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767187" y="3183869"/>
                <a:ext cx="51328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GB" b="1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187" y="3183869"/>
                <a:ext cx="513282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36116" y="3815827"/>
                <a:ext cx="37542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116" y="3815827"/>
                <a:ext cx="375423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62574" y="4410380"/>
                <a:ext cx="513282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74" y="4410380"/>
                <a:ext cx="513282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627784" y="5023176"/>
                <a:ext cx="805029" cy="843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b="1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𝟎𝟎</m:t>
                          </m:r>
                          <m:r>
                            <a:rPr lang="en-GB" b="1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023176"/>
                <a:ext cx="805029" cy="8435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767187" y="5645806"/>
                <a:ext cx="93613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200"/>
                  </a:spcAft>
                </a:pPr>
                <a:r>
                  <a:rPr lang="en-GB" b="1" dirty="0">
                    <a:solidFill>
                      <a:schemeClr val="accent4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GB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endParaRPr lang="en-GB" sz="1400" b="1" dirty="0">
                  <a:solidFill>
                    <a:schemeClr val="accent4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7187" y="5645806"/>
                <a:ext cx="936130" cy="492443"/>
              </a:xfrm>
              <a:prstGeom prst="rect">
                <a:avLst/>
              </a:prstGeom>
              <a:blipFill rotWithShape="1">
                <a:blip r:embed="rId9"/>
                <a:stretch>
                  <a:fillRect l="-5882" b="-49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21"/>
              <p:cNvSpPr txBox="1">
                <a:spLocks noChangeArrowheads="1"/>
              </p:cNvSpPr>
              <p:nvPr/>
            </p:nvSpPr>
            <p:spPr bwMode="auto">
              <a:xfrm>
                <a:off x="2836116" y="6138249"/>
                <a:ext cx="697357" cy="4467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Aft>
                    <a:spcPts val="1200"/>
                  </a:spcAft>
                </a:pPr>
                <a:r>
                  <a:rPr lang="en-GB" sz="1600" b="1" dirty="0">
                    <a:solidFill>
                      <a:schemeClr val="accent4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1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GB" sz="1600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GB" sz="16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endParaRPr lang="en-GB" sz="1200" b="1" dirty="0">
                  <a:solidFill>
                    <a:schemeClr val="accent4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6116" y="6138249"/>
                <a:ext cx="697357" cy="446789"/>
              </a:xfrm>
              <a:prstGeom prst="rect">
                <a:avLst/>
              </a:prstGeom>
              <a:blipFill rotWithShape="1">
                <a:blip r:embed="rId10"/>
                <a:stretch>
                  <a:fillRect l="-4348" b="-41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3807585" y="1986119"/>
            <a:ext cx="1359723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30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0.7</a:t>
            </a:r>
          </a:p>
          <a:p>
            <a:pPr eaLnBrk="1" hangingPunct="1">
              <a:spcAft>
                <a:spcPts val="30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0.35</a:t>
            </a:r>
          </a:p>
          <a:p>
            <a:pPr eaLnBrk="1" hangingPunct="1">
              <a:spcAft>
                <a:spcPts val="30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0.225</a:t>
            </a:r>
          </a:p>
          <a:p>
            <a:pPr eaLnBrk="1" hangingPunct="1">
              <a:spcAft>
                <a:spcPts val="30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0.25</a:t>
            </a:r>
          </a:p>
          <a:p>
            <a:pPr eaLnBrk="1" hangingPunct="1">
              <a:spcAft>
                <a:spcPts val="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0.64</a:t>
            </a:r>
          </a:p>
          <a:p>
            <a:pPr eaLnBrk="1" hangingPunct="1">
              <a:spcAft>
                <a:spcPts val="0"/>
              </a:spcAft>
            </a:pPr>
            <a:endParaRPr lang="en-GB" b="1" dirty="0">
              <a:solidFill>
                <a:schemeClr val="accent4"/>
              </a:solidFill>
              <a:latin typeface="Trebuchet MS" panose="020B0603020202020204" pitchFamily="34" charset="0"/>
              <a:ea typeface="Cambria Math" panose="02040503050406030204" pitchFamily="18" charset="0"/>
            </a:endParaRPr>
          </a:p>
          <a:p>
            <a:pPr eaLnBrk="1" hangingPunct="1">
              <a:spcAft>
                <a:spcPts val="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0.027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37202" y="574556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24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5.65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3837202" y="6215706"/>
            <a:ext cx="10884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GB" b="1" dirty="0">
                <a:solidFill>
                  <a:schemeClr val="accent4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>= 7.14</a:t>
            </a:r>
          </a:p>
        </p:txBody>
      </p:sp>
    </p:spTree>
    <p:extLst>
      <p:ext uri="{BB962C8B-B14F-4D97-AF65-F5344CB8AC3E}">
        <p14:creationId xmlns:p14="http://schemas.microsoft.com/office/powerpoint/2010/main" val="2328342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" grpId="0"/>
      <p:bldP spid="28" grpId="0" animBg="1"/>
      <p:bldP spid="34" grpId="0" animBg="1"/>
      <p:bldP spid="35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1"/>
              <p:cNvSpPr txBox="1">
                <a:spLocks noChangeArrowheads="1"/>
              </p:cNvSpPr>
              <p:nvPr/>
            </p:nvSpPr>
            <p:spPr bwMode="auto">
              <a:xfrm>
                <a:off x="755574" y="2274862"/>
                <a:ext cx="7645664" cy="4170307"/>
              </a:xfrm>
              <a:prstGeom prst="roundRect">
                <a:avLst>
                  <a:gd name="adj" fmla="val 299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0.1 + 2.3 + 4.5 + 6.7 + 8.9</a:t>
                </a:r>
              </a:p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0.1 x 2.3 x 4.5 x 6.7 x 8.9</a:t>
                </a:r>
              </a:p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𝟑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𝟒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𝟔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𝟕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𝟖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𝟗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endParaRPr lang="en-GB" sz="24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𝟑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𝟒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𝟔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𝟕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𝟖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𝟗</m:t>
                        </m:r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1" i="1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endParaRPr lang="en-GB" sz="2400" dirty="0">
                  <a:latin typeface="Trebuchet MS" panose="020B0603020202020204" pitchFamily="34" charset="0"/>
                </a:endParaRPr>
              </a:p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</a:t>
                </a:r>
              </a:p>
              <a:p>
                <a:pPr marL="514350" indent="-514350" eaLnBrk="1" hangingPunct="1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GB" sz="2400" dirty="0">
                    <a:latin typeface="Trebuchet MS" panose="020B0603020202020204" pitchFamily="34" charset="0"/>
                  </a:rPr>
                  <a:t>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400" dirty="0">
                    <a:latin typeface="Trebuchet MS" panose="020B0603020202020204" pitchFamily="34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GB" sz="24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4" y="2274862"/>
                <a:ext cx="7645664" cy="4170307"/>
              </a:xfrm>
              <a:prstGeom prst="roundRect">
                <a:avLst>
                  <a:gd name="adj" fmla="val 2997"/>
                </a:avLst>
              </a:prstGeom>
              <a:blipFill rotWithShape="1">
                <a:blip r:embed="rId2"/>
                <a:stretch>
                  <a:fillRect l="-718" t="-292" b="-292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231740" y="548680"/>
            <a:ext cx="4680520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Calculator race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1660" y="1264533"/>
            <a:ext cx="6120680" cy="8683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sz="2000" dirty="0">
                <a:latin typeface="Trebuchet MS" panose="020B0603020202020204" pitchFamily="34" charset="0"/>
              </a:rPr>
              <a:t>Use your calculator to answer these sums.</a:t>
            </a:r>
          </a:p>
          <a:p>
            <a:pPr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Speed </a:t>
            </a:r>
            <a:r>
              <a:rPr lang="en-GB" sz="2000" u="sng" dirty="0">
                <a:latin typeface="Trebuchet MS" panose="020B0603020202020204" pitchFamily="34" charset="0"/>
              </a:rPr>
              <a:t>and</a:t>
            </a:r>
            <a:r>
              <a:rPr lang="en-GB" sz="2000" dirty="0">
                <a:latin typeface="Trebuchet MS" panose="020B0603020202020204" pitchFamily="34" charset="0"/>
              </a:rPr>
              <a:t> accuracy are both needed…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6580239" y="520194"/>
            <a:ext cx="1803357" cy="12398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"/>
              <p:cNvSpPr>
                <a:spLocks noChangeArrowheads="1"/>
              </p:cNvSpPr>
              <p:nvPr/>
            </p:nvSpPr>
            <p:spPr bwMode="auto">
              <a:xfrm>
                <a:off x="5220072" y="2314152"/>
                <a:ext cx="3765323" cy="4175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400" b="1" baseline="30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45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/</a:t>
                </a:r>
                <a:r>
                  <a:rPr lang="en-GB" sz="2400" b="1" baseline="-25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= 22.5</a:t>
                </a:r>
              </a:p>
              <a:p>
                <a:pPr>
                  <a:spcAft>
                    <a:spcPts val="0"/>
                  </a:spcAft>
                </a:pPr>
                <a:endParaRPr lang="en-GB" sz="16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61.71705</a:t>
                </a:r>
              </a:p>
              <a:p>
                <a:pPr>
                  <a:spcAft>
                    <a:spcPts val="0"/>
                  </a:spcAft>
                </a:pPr>
                <a:endParaRPr lang="en-GB" sz="16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en-GB" sz="2400" b="1" baseline="30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3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/</a:t>
                </a:r>
                <a:r>
                  <a:rPr lang="en-GB" sz="2400" b="1" baseline="-25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8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= 0.375</a:t>
                </a:r>
              </a:p>
              <a:p>
                <a:pPr>
                  <a:spcAft>
                    <a:spcPts val="0"/>
                  </a:spcAft>
                </a:pPr>
                <a:endParaRPr lang="en-GB" sz="24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en-GB" sz="2400" b="1" baseline="30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1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/</a:t>
                </a:r>
                <a:r>
                  <a:rPr lang="en-GB" sz="2400" b="1" baseline="-25000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252</a:t>
                </a: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= 0.003968251</a:t>
                </a:r>
              </a:p>
              <a:p>
                <a:pPr>
                  <a:spcAft>
                    <a:spcPts val="0"/>
                  </a:spcAft>
                </a:pPr>
                <a:endParaRPr lang="en-GB" sz="24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𝟏𝟑𝟕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</m:oMath>
                </a14:m>
                <a:endParaRPr lang="en-GB" sz="24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b="1" dirty="0">
                    <a:solidFill>
                      <a:schemeClr val="accent4"/>
                    </a:solidFill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accent4"/>
                            </a:solidFill>
                            <a:latin typeface="Cambria Math"/>
                          </a:rPr>
                          <m:t>𝟏𝟐𝟎</m:t>
                        </m:r>
                      </m:den>
                    </m:f>
                  </m:oMath>
                </a14:m>
                <a:endParaRPr lang="en-GB" sz="2400" b="1" dirty="0">
                  <a:solidFill>
                    <a:schemeClr val="accent4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2314152"/>
                <a:ext cx="3765323" cy="4175502"/>
              </a:xfrm>
              <a:prstGeom prst="rect">
                <a:avLst/>
              </a:prstGeom>
              <a:blipFill rotWithShape="1">
                <a:blip r:embed="rId4"/>
                <a:stretch>
                  <a:fillRect l="-2427" t="-11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7359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06" y="548680"/>
            <a:ext cx="5292588" cy="5788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Calculator button </a:t>
            </a:r>
            <a:r>
              <a:rPr lang="en-GB" sz="28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wordsearch</a:t>
            </a:r>
            <a:endParaRPr lang="en-GB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264533"/>
            <a:ext cx="6912768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>
                <a:latin typeface="Trebuchet MS" panose="020B0603020202020204" pitchFamily="34" charset="0"/>
              </a:rPr>
              <a:t>Which buttons do you now know how to use on your calculator? Try and find them in the </a:t>
            </a:r>
            <a:r>
              <a:rPr lang="en-GB" sz="2000" dirty="0" err="1">
                <a:latin typeface="Trebuchet MS" panose="020B0603020202020204" pitchFamily="34" charset="0"/>
              </a:rPr>
              <a:t>wordsearch</a:t>
            </a:r>
            <a:r>
              <a:rPr lang="en-GB" sz="2000" dirty="0">
                <a:latin typeface="Trebuchet MS" panose="020B0603020202020204" pitchFamily="34" charset="0"/>
              </a:rPr>
              <a:t>:</a:t>
            </a:r>
            <a:endParaRPr lang="en-GB" altLang="en-US" sz="20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4244">
            <a:off x="7054628" y="730910"/>
            <a:ext cx="1803357" cy="123980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35242"/>
              </p:ext>
            </p:extLst>
          </p:nvPr>
        </p:nvGraphicFramePr>
        <p:xfrm>
          <a:off x="2308400" y="2047726"/>
          <a:ext cx="4527200" cy="45104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5616" marR="65616" marT="0" marB="0"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55574" y="2232933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add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55574" y="2852936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subtract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55574" y="3457069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multiply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55574" y="4105141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divide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755574" y="4681205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square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55574" y="5329277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cube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55574" y="5977349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root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164221" y="2232933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on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164221" y="2853490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off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164220" y="3457068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delete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164220" y="4105140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brackets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164220" y="4681205"/>
            <a:ext cx="1170133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fraction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7164221" y="5329277"/>
            <a:ext cx="1170132" cy="403979"/>
          </a:xfrm>
          <a:prstGeom prst="roundRect">
            <a:avLst>
              <a:gd name="adj" fmla="val 299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sz="2000" dirty="0">
                <a:latin typeface="Trebuchet MS" panose="020B0603020202020204" pitchFamily="34" charset="0"/>
              </a:rPr>
              <a:t>decimal</a:t>
            </a:r>
          </a:p>
        </p:txBody>
      </p:sp>
    </p:spTree>
    <p:extLst>
      <p:ext uri="{BB962C8B-B14F-4D97-AF65-F5344CB8AC3E}">
        <p14:creationId xmlns:p14="http://schemas.microsoft.com/office/powerpoint/2010/main" val="10280847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1182</Words>
  <Application>Microsoft Macintosh PowerPoint</Application>
  <PresentationFormat>On-screen Show (4:3)</PresentationFormat>
  <Paragraphs>422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Rebecca Sutcliffe</cp:lastModifiedBy>
  <cp:revision>52</cp:revision>
  <dcterms:created xsi:type="dcterms:W3CDTF">2014-02-05T15:39:41Z</dcterms:created>
  <dcterms:modified xsi:type="dcterms:W3CDTF">2020-07-06T14:25:14Z</dcterms:modified>
</cp:coreProperties>
</file>