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40784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0841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36890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302446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113A55-E7CD-49D0-8DF5-320F714A83F5}"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57714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93128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113A55-E7CD-49D0-8DF5-320F714A83F5}" type="datetimeFigureOut">
              <a:rPr lang="en-GB" smtClean="0"/>
              <a:t>24/11/2023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26734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113A55-E7CD-49D0-8DF5-320F714A83F5}" type="datetimeFigureOut">
              <a:rPr lang="en-GB" smtClean="0"/>
              <a:t>24/11/2023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346861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13A55-E7CD-49D0-8DF5-320F714A83F5}" type="datetimeFigureOut">
              <a:rPr lang="en-GB" smtClean="0"/>
              <a:t>24/11/2023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10239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8303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113A55-E7CD-49D0-8DF5-320F714A83F5}"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34CA3-96FF-43C1-AE9B-25590FD2339E}" type="slidenum">
              <a:rPr lang="en-GB" smtClean="0"/>
              <a:t>‹#›</a:t>
            </a:fld>
            <a:endParaRPr lang="en-GB"/>
          </a:p>
        </p:txBody>
      </p:sp>
    </p:spTree>
    <p:extLst>
      <p:ext uri="{BB962C8B-B14F-4D97-AF65-F5344CB8AC3E}">
        <p14:creationId xmlns:p14="http://schemas.microsoft.com/office/powerpoint/2010/main" val="207500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6113A55-E7CD-49D0-8DF5-320F714A83F5}" type="datetimeFigureOut">
              <a:rPr lang="en-GB" smtClean="0"/>
              <a:t>24/11/2023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C734CA3-96FF-43C1-AE9B-25590FD2339E}" type="slidenum">
              <a:rPr lang="en-GB" smtClean="0"/>
              <a:t>‹#›</a:t>
            </a:fld>
            <a:endParaRPr lang="en-GB"/>
          </a:p>
        </p:txBody>
      </p:sp>
    </p:spTree>
    <p:extLst>
      <p:ext uri="{BB962C8B-B14F-4D97-AF65-F5344CB8AC3E}">
        <p14:creationId xmlns:p14="http://schemas.microsoft.com/office/powerpoint/2010/main" val="38403293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1A7E0F3-1E3B-4952-B8C3-1BFE003EF7C2}"/>
              </a:ext>
            </a:extLst>
          </p:cNvPr>
          <p:cNvSpPr/>
          <p:nvPr/>
        </p:nvSpPr>
        <p:spPr>
          <a:xfrm>
            <a:off x="225852" y="182578"/>
            <a:ext cx="6415314" cy="624114"/>
          </a:xfrm>
          <a:prstGeom prst="roundRect">
            <a:avLst/>
          </a:prstGeom>
          <a:solidFill>
            <a:srgbClr val="7030A0"/>
          </a:solidFill>
          <a:ln w="3810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782B9D-826F-4A43-B0C2-AF584737423D}"/>
              </a:ext>
            </a:extLst>
          </p:cNvPr>
          <p:cNvSpPr txBox="1"/>
          <p:nvPr/>
        </p:nvSpPr>
        <p:spPr>
          <a:xfrm>
            <a:off x="1491594" y="247569"/>
            <a:ext cx="43792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white"/>
                </a:solidFill>
                <a:effectLst/>
                <a:uLnTx/>
                <a:uFillTx/>
                <a:latin typeface="Calibri" panose="020F0502020204030204"/>
                <a:ea typeface="+mn-ea"/>
                <a:cs typeface="+mn-cs"/>
              </a:rPr>
              <a:t>Year 11 Learning Journey Map</a:t>
            </a:r>
          </a:p>
        </p:txBody>
      </p:sp>
      <p:sp>
        <p:nvSpPr>
          <p:cNvPr id="7" name="Rectangle 6">
            <a:extLst>
              <a:ext uri="{FF2B5EF4-FFF2-40B4-BE49-F238E27FC236}">
                <a16:creationId xmlns:a16="http://schemas.microsoft.com/office/drawing/2014/main" id="{406D3555-07F2-4913-A0E4-D695615C90A8}"/>
              </a:ext>
            </a:extLst>
          </p:cNvPr>
          <p:cNvSpPr/>
          <p:nvPr/>
        </p:nvSpPr>
        <p:spPr>
          <a:xfrm>
            <a:off x="1462564" y="2081783"/>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5C7AB0BC-BBDF-480C-89CB-508BB2AD2D9E}"/>
              </a:ext>
            </a:extLst>
          </p:cNvPr>
          <p:cNvSpPr/>
          <p:nvPr/>
        </p:nvSpPr>
        <p:spPr>
          <a:xfrm>
            <a:off x="1462564" y="3381705"/>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BE76446-54D3-4FE2-B8C1-4E1966C246FC}"/>
              </a:ext>
            </a:extLst>
          </p:cNvPr>
          <p:cNvSpPr/>
          <p:nvPr/>
        </p:nvSpPr>
        <p:spPr>
          <a:xfrm>
            <a:off x="1462564" y="4654112"/>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4D14D31-D349-4E13-8109-D7D5CC2CD24F}"/>
              </a:ext>
            </a:extLst>
          </p:cNvPr>
          <p:cNvSpPr/>
          <p:nvPr/>
        </p:nvSpPr>
        <p:spPr>
          <a:xfrm>
            <a:off x="1433533" y="5938071"/>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E90C89A-94D6-483D-B8EC-18ABF5035A36}"/>
              </a:ext>
            </a:extLst>
          </p:cNvPr>
          <p:cNvSpPr/>
          <p:nvPr/>
        </p:nvSpPr>
        <p:spPr>
          <a:xfrm>
            <a:off x="1433533" y="7226434"/>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8F31BF7-6C7E-4300-8EC1-99A31F6F34F7}"/>
              </a:ext>
            </a:extLst>
          </p:cNvPr>
          <p:cNvSpPr/>
          <p:nvPr/>
        </p:nvSpPr>
        <p:spPr>
          <a:xfrm>
            <a:off x="1448049" y="8505290"/>
            <a:ext cx="4267200" cy="6241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lock Arc 12">
            <a:extLst>
              <a:ext uri="{FF2B5EF4-FFF2-40B4-BE49-F238E27FC236}">
                <a16:creationId xmlns:a16="http://schemas.microsoft.com/office/drawing/2014/main" id="{076794BC-AF67-44EE-9942-D5376198D2F3}"/>
              </a:ext>
            </a:extLst>
          </p:cNvPr>
          <p:cNvSpPr/>
          <p:nvPr/>
        </p:nvSpPr>
        <p:spPr>
          <a:xfrm rot="5400000">
            <a:off x="4753231" y="211488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AC54EABC-113E-495C-932D-9813018A6513}"/>
              </a:ext>
            </a:extLst>
          </p:cNvPr>
          <p:cNvSpPr/>
          <p:nvPr/>
        </p:nvSpPr>
        <p:spPr>
          <a:xfrm rot="16200000">
            <a:off x="529576" y="3398848"/>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Block Arc 14">
            <a:extLst>
              <a:ext uri="{FF2B5EF4-FFF2-40B4-BE49-F238E27FC236}">
                <a16:creationId xmlns:a16="http://schemas.microsoft.com/office/drawing/2014/main" id="{4725A18F-6B1A-42F0-8E3F-4DD89E4E7CC8}"/>
              </a:ext>
            </a:extLst>
          </p:cNvPr>
          <p:cNvSpPr/>
          <p:nvPr/>
        </p:nvSpPr>
        <p:spPr>
          <a:xfrm rot="5400000">
            <a:off x="4716633" y="4699109"/>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7193D7D9-B28D-4289-AEDE-A0026E430D60}"/>
              </a:ext>
            </a:extLst>
          </p:cNvPr>
          <p:cNvSpPr/>
          <p:nvPr/>
        </p:nvSpPr>
        <p:spPr>
          <a:xfrm rot="16200000">
            <a:off x="493597" y="5971933"/>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Block Arc 16">
            <a:extLst>
              <a:ext uri="{FF2B5EF4-FFF2-40B4-BE49-F238E27FC236}">
                <a16:creationId xmlns:a16="http://schemas.microsoft.com/office/drawing/2014/main" id="{7AA5746E-5B57-4E32-BBD5-A76A557DA23F}"/>
              </a:ext>
            </a:extLst>
          </p:cNvPr>
          <p:cNvSpPr/>
          <p:nvPr/>
        </p:nvSpPr>
        <p:spPr>
          <a:xfrm rot="5400000">
            <a:off x="4716633" y="7249005"/>
            <a:ext cx="1924037" cy="1857828"/>
          </a:xfrm>
          <a:prstGeom prst="blockArc">
            <a:avLst>
              <a:gd name="adj1" fmla="val 10800014"/>
              <a:gd name="adj2" fmla="val 21599970"/>
              <a:gd name="adj3" fmla="val 34678"/>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F3E608CD-5BEB-480D-91CA-141081235632}"/>
              </a:ext>
            </a:extLst>
          </p:cNvPr>
          <p:cNvSpPr txBox="1"/>
          <p:nvPr/>
        </p:nvSpPr>
        <p:spPr>
          <a:xfrm>
            <a:off x="5802500" y="9463162"/>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1</a:t>
            </a:r>
          </a:p>
        </p:txBody>
      </p:sp>
      <p:sp>
        <p:nvSpPr>
          <p:cNvPr id="19" name="TextBox 18">
            <a:extLst>
              <a:ext uri="{FF2B5EF4-FFF2-40B4-BE49-F238E27FC236}">
                <a16:creationId xmlns:a16="http://schemas.microsoft.com/office/drawing/2014/main" id="{000C4417-E69F-453C-9546-659407C93C49}"/>
              </a:ext>
            </a:extLst>
          </p:cNvPr>
          <p:cNvSpPr txBox="1"/>
          <p:nvPr/>
        </p:nvSpPr>
        <p:spPr>
          <a:xfrm>
            <a:off x="5652250" y="6869467"/>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2</a:t>
            </a:r>
          </a:p>
        </p:txBody>
      </p:sp>
      <p:sp>
        <p:nvSpPr>
          <p:cNvPr id="20" name="TextBox 19">
            <a:extLst>
              <a:ext uri="{FF2B5EF4-FFF2-40B4-BE49-F238E27FC236}">
                <a16:creationId xmlns:a16="http://schemas.microsoft.com/office/drawing/2014/main" id="{AF44FE7B-130E-4CE2-97B2-4DE1AC5802A2}"/>
              </a:ext>
            </a:extLst>
          </p:cNvPr>
          <p:cNvSpPr txBox="1"/>
          <p:nvPr/>
        </p:nvSpPr>
        <p:spPr>
          <a:xfrm>
            <a:off x="41488" y="5743931"/>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3</a:t>
            </a:r>
          </a:p>
        </p:txBody>
      </p:sp>
      <p:sp>
        <p:nvSpPr>
          <p:cNvPr id="21" name="TextBox 20">
            <a:extLst>
              <a:ext uri="{FF2B5EF4-FFF2-40B4-BE49-F238E27FC236}">
                <a16:creationId xmlns:a16="http://schemas.microsoft.com/office/drawing/2014/main" id="{C940B420-FCD8-4CCB-9FB1-B5F5DC9D3755}"/>
              </a:ext>
            </a:extLst>
          </p:cNvPr>
          <p:cNvSpPr txBox="1"/>
          <p:nvPr/>
        </p:nvSpPr>
        <p:spPr>
          <a:xfrm>
            <a:off x="5610155" y="4246766"/>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4</a:t>
            </a:r>
          </a:p>
        </p:txBody>
      </p:sp>
      <p:sp>
        <p:nvSpPr>
          <p:cNvPr id="22" name="TextBox 21">
            <a:extLst>
              <a:ext uri="{FF2B5EF4-FFF2-40B4-BE49-F238E27FC236}">
                <a16:creationId xmlns:a16="http://schemas.microsoft.com/office/drawing/2014/main" id="{10A70071-FD4B-49ED-B72E-3D439D046F41}"/>
              </a:ext>
            </a:extLst>
          </p:cNvPr>
          <p:cNvSpPr txBox="1"/>
          <p:nvPr/>
        </p:nvSpPr>
        <p:spPr>
          <a:xfrm>
            <a:off x="69234" y="3092871"/>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5</a:t>
            </a:r>
          </a:p>
        </p:txBody>
      </p:sp>
      <p:sp>
        <p:nvSpPr>
          <p:cNvPr id="23" name="TextBox 22">
            <a:extLst>
              <a:ext uri="{FF2B5EF4-FFF2-40B4-BE49-F238E27FC236}">
                <a16:creationId xmlns:a16="http://schemas.microsoft.com/office/drawing/2014/main" id="{14896800-7406-41D1-A055-1AB47334EFE4}"/>
              </a:ext>
            </a:extLst>
          </p:cNvPr>
          <p:cNvSpPr txBox="1"/>
          <p:nvPr/>
        </p:nvSpPr>
        <p:spPr>
          <a:xfrm>
            <a:off x="1902272" y="776057"/>
            <a:ext cx="13208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Term 6</a:t>
            </a:r>
          </a:p>
        </p:txBody>
      </p:sp>
      <p:sp>
        <p:nvSpPr>
          <p:cNvPr id="24" name="Rectangle 23">
            <a:extLst>
              <a:ext uri="{FF2B5EF4-FFF2-40B4-BE49-F238E27FC236}">
                <a16:creationId xmlns:a16="http://schemas.microsoft.com/office/drawing/2014/main" id="{AA7DAC58-0340-4CA9-92EA-B5AD02510B8A}"/>
              </a:ext>
            </a:extLst>
          </p:cNvPr>
          <p:cNvSpPr/>
          <p:nvPr/>
        </p:nvSpPr>
        <p:spPr>
          <a:xfrm>
            <a:off x="2130221" y="23709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FA79B11A-6800-449B-92C7-14F8EF5D54C0}"/>
              </a:ext>
            </a:extLst>
          </p:cNvPr>
          <p:cNvSpPr/>
          <p:nvPr/>
        </p:nvSpPr>
        <p:spPr>
          <a:xfrm>
            <a:off x="4496047" y="237052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5B485F7-F499-44D6-A254-925814E3750D}"/>
              </a:ext>
            </a:extLst>
          </p:cNvPr>
          <p:cNvSpPr/>
          <p:nvPr/>
        </p:nvSpPr>
        <p:spPr>
          <a:xfrm>
            <a:off x="3405431" y="3693762"/>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D47DF245-B46B-4B9B-8D52-8C4E3AB1A72B}"/>
              </a:ext>
            </a:extLst>
          </p:cNvPr>
          <p:cNvSpPr/>
          <p:nvPr/>
        </p:nvSpPr>
        <p:spPr>
          <a:xfrm>
            <a:off x="1208564" y="370422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65950B52-4E58-4F94-B857-DD08080AFA1B}"/>
              </a:ext>
            </a:extLst>
          </p:cNvPr>
          <p:cNvSpPr/>
          <p:nvPr/>
        </p:nvSpPr>
        <p:spPr>
          <a:xfrm>
            <a:off x="2130221" y="492045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099261C-DF1F-4A16-BCA2-7689E81F5CD4}"/>
              </a:ext>
            </a:extLst>
          </p:cNvPr>
          <p:cNvSpPr/>
          <p:nvPr/>
        </p:nvSpPr>
        <p:spPr>
          <a:xfrm>
            <a:off x="4496047" y="4943309"/>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B8FF1F91-EBAD-41F4-9D91-A4253107B977}"/>
              </a:ext>
            </a:extLst>
          </p:cNvPr>
          <p:cNvSpPr/>
          <p:nvPr/>
        </p:nvSpPr>
        <p:spPr>
          <a:xfrm>
            <a:off x="3405431" y="6222165"/>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136BA44-7C53-48DA-A12B-B0DF64A63089}"/>
              </a:ext>
            </a:extLst>
          </p:cNvPr>
          <p:cNvSpPr/>
          <p:nvPr/>
        </p:nvSpPr>
        <p:spPr>
          <a:xfrm>
            <a:off x="1208564" y="6232628"/>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A4769E2E-E57F-413B-BE71-867FEEBEE166}"/>
              </a:ext>
            </a:extLst>
          </p:cNvPr>
          <p:cNvSpPr/>
          <p:nvPr/>
        </p:nvSpPr>
        <p:spPr>
          <a:xfrm>
            <a:off x="2130221" y="7501021"/>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07CCC90B-5513-4DCE-91BC-C988BE9DA404}"/>
              </a:ext>
            </a:extLst>
          </p:cNvPr>
          <p:cNvSpPr/>
          <p:nvPr/>
        </p:nvSpPr>
        <p:spPr>
          <a:xfrm>
            <a:off x="4496047" y="7523880"/>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D329A118-D120-41B0-93CD-50BAD7DA154B}"/>
              </a:ext>
            </a:extLst>
          </p:cNvPr>
          <p:cNvSpPr/>
          <p:nvPr/>
        </p:nvSpPr>
        <p:spPr>
          <a:xfrm>
            <a:off x="5243533" y="8794203"/>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DAC733D7-34AF-4C3F-B0AB-6CFEF3F75B5B}"/>
              </a:ext>
            </a:extLst>
          </p:cNvPr>
          <p:cNvSpPr/>
          <p:nvPr/>
        </p:nvSpPr>
        <p:spPr>
          <a:xfrm>
            <a:off x="3046666" y="8804666"/>
            <a:ext cx="9144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E21BEA78-C2EE-4990-973A-EBA3B9AEE8E1}"/>
              </a:ext>
            </a:extLst>
          </p:cNvPr>
          <p:cNvSpPr txBox="1"/>
          <p:nvPr/>
        </p:nvSpPr>
        <p:spPr>
          <a:xfrm>
            <a:off x="617998" y="6562873"/>
            <a:ext cx="4528457" cy="672271"/>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dirty="0">
                <a:solidFill>
                  <a:prstClr val="black"/>
                </a:solidFill>
                <a:latin typeface="Calibri" panose="020F0502020204030204"/>
              </a:rPr>
              <a:t>Unseen Poetry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Revisiting unseen poetry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Analysing rhyme and rhyme schemes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Comparing poems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Exploring themes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Approaching unseen poetry exam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unseen poetry exam-style questions</a:t>
            </a:r>
          </a:p>
        </p:txBody>
      </p:sp>
      <p:sp>
        <p:nvSpPr>
          <p:cNvPr id="46" name="TextBox 45">
            <a:extLst>
              <a:ext uri="{FF2B5EF4-FFF2-40B4-BE49-F238E27FC236}">
                <a16:creationId xmlns:a16="http://schemas.microsoft.com/office/drawing/2014/main" id="{B87AE982-BEF6-4353-AC8D-4F9E1F947980}"/>
              </a:ext>
            </a:extLst>
          </p:cNvPr>
          <p:cNvSpPr txBox="1"/>
          <p:nvPr/>
        </p:nvSpPr>
        <p:spPr>
          <a:xfrm>
            <a:off x="249389" y="4051313"/>
            <a:ext cx="4979215" cy="612822"/>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Section 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fiction texts recap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settings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Building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 structure and form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Exploring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Beginning and ending narratives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Answering Q1-Q4 style exam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612CE9D6-AEB2-4CD4-B52F-43C3E83306CD}"/>
              </a:ext>
            </a:extLst>
          </p:cNvPr>
          <p:cNvSpPr txBox="1"/>
          <p:nvPr/>
        </p:nvSpPr>
        <p:spPr>
          <a:xfrm>
            <a:off x="2159250" y="5284426"/>
            <a:ext cx="4528457" cy="668197"/>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1" i="0" u="none" strike="noStrike" kern="1200" cap="none" spc="0" normalizeH="0" baseline="0" noProof="0" dirty="0">
                <a:ln>
                  <a:noFill/>
                </a:ln>
                <a:solidFill>
                  <a:prstClr val="black"/>
                </a:solidFill>
                <a:effectLst/>
                <a:uLnTx/>
                <a:uFillTx/>
                <a:latin typeface="Calibri" panose="020F0502020204030204"/>
                <a:ea typeface="+mn-ea"/>
                <a:cs typeface="+mn-cs"/>
              </a:rPr>
              <a:t>English Language Paper 1 Question 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Revisiting narrative and descriptive writing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settings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plots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Improving sentence structures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Creating tone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a:t>
            </a:r>
            <a:r>
              <a:rPr kumimoji="0" lang="en-US" sz="650" b="0" i="0" u="none" strike="noStrike" kern="1200" cap="none" spc="0" normalizeH="0" baseline="0" noProof="0" dirty="0" err="1">
                <a:ln>
                  <a:noFill/>
                </a:ln>
                <a:solidFill>
                  <a:prstClr val="black"/>
                </a:solidFill>
                <a:effectLst/>
                <a:uLnTx/>
                <a:uFillTx/>
                <a:latin typeface="Calibri" panose="020F0502020204030204"/>
                <a:ea typeface="+mn-ea"/>
                <a:cs typeface="+mn-cs"/>
              </a:rPr>
              <a:t>colour</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imagery</a:t>
            </a: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 in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Using dashes, colons and semicolons effectively</a:t>
            </a:r>
            <a:r>
              <a:rPr kumimoji="0" lang="en-US" sz="650" b="0" i="0" u="none" strike="noStrike" kern="1200" cap="none" spc="0" normalizeH="0" noProof="0" dirty="0">
                <a:ln>
                  <a:noFill/>
                </a:ln>
                <a:solidFill>
                  <a:prstClr val="black"/>
                </a:solidFill>
                <a:effectLst/>
                <a:uLnTx/>
                <a:uFillTx/>
                <a:latin typeface="Calibri" panose="020F0502020204030204"/>
                <a:ea typeface="+mn-ea"/>
                <a:cs typeface="+mn-cs"/>
              </a:rPr>
              <a:t> </a:t>
            </a:r>
            <a:endPar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Exploring genre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Understanding characters through description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50" b="0" i="0" u="none" strike="noStrike" kern="1200" cap="none" spc="0" normalizeH="0" baseline="0" noProof="0" dirty="0">
                <a:ln>
                  <a:noFill/>
                </a:ln>
                <a:solidFill>
                  <a:prstClr val="black"/>
                </a:solidFill>
                <a:effectLst/>
                <a:uLnTx/>
                <a:uFillTx/>
                <a:latin typeface="Calibri" panose="020F0502020204030204"/>
                <a:ea typeface="+mn-ea"/>
                <a:cs typeface="+mn-cs"/>
              </a:rPr>
              <a:t>Planning, writing and reviewing creative writing pieces</a:t>
            </a:r>
            <a:endParaRPr kumimoji="0" lang="en-GB" sz="6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3E20D40B-59F4-4640-B55B-A0324E5E026E}"/>
              </a:ext>
            </a:extLst>
          </p:cNvPr>
          <p:cNvSpPr txBox="1"/>
          <p:nvPr/>
        </p:nvSpPr>
        <p:spPr>
          <a:xfrm>
            <a:off x="908858" y="2723319"/>
            <a:ext cx="5158155" cy="725185"/>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2"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Revision lessons and sessions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i="0" u="none" strike="noStrike" kern="1200" cap="none" spc="0" normalizeH="0" baseline="0" noProof="0" dirty="0">
                <a:ln>
                  <a:noFill/>
                </a:ln>
                <a:solidFill>
                  <a:prstClr val="black"/>
                </a:solidFill>
                <a:effectLst/>
                <a:uLnTx/>
                <a:uFillTx/>
                <a:latin typeface="Calibri" panose="020F0502020204030204"/>
                <a:ea typeface="+mn-ea"/>
                <a:cs typeface="+mn-cs"/>
              </a:rPr>
              <a:t>You will have time before </a:t>
            </a:r>
            <a:r>
              <a:rPr lang="en-US" sz="800" dirty="0">
                <a:solidFill>
                  <a:prstClr val="black"/>
                </a:solidFill>
                <a:latin typeface="Calibri" panose="020F0502020204030204"/>
              </a:rPr>
              <a:t>your exams to revise for your Language and Literature papers both inside and outside of school. Take advantage of any revision sessions </a:t>
            </a:r>
            <a:r>
              <a:rPr lang="en-US" sz="800" dirty="0" err="1">
                <a:solidFill>
                  <a:prstClr val="black"/>
                </a:solidFill>
                <a:latin typeface="Calibri" panose="020F0502020204030204"/>
              </a:rPr>
              <a:t>organised</a:t>
            </a:r>
            <a:r>
              <a:rPr lang="en-US" sz="800" dirty="0">
                <a:solidFill>
                  <a:prstClr val="black"/>
                </a:solidFill>
                <a:latin typeface="Calibri" panose="020F0502020204030204"/>
              </a:rPr>
              <a:t> by your English Department.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800"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solidFill>
                  <a:prstClr val="black"/>
                </a:solidFill>
                <a:latin typeface="Calibri" panose="020F0502020204030204"/>
              </a:rPr>
              <a:t> Used revision guides, practice papers, revision games and more to ensure you are fully prepared for your exams that will take place usually in a May to June window. Remember to use Google Classroom materials!</a:t>
            </a:r>
            <a:endParaRPr kumimoji="0" lang="en-GB" sz="8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TextBox 53">
            <a:extLst>
              <a:ext uri="{FF2B5EF4-FFF2-40B4-BE49-F238E27FC236}">
                <a16:creationId xmlns:a16="http://schemas.microsoft.com/office/drawing/2014/main" id="{6D11161B-4A0D-442C-9B8C-7B9C92AF3253}"/>
              </a:ext>
            </a:extLst>
          </p:cNvPr>
          <p:cNvSpPr txBox="1"/>
          <p:nvPr/>
        </p:nvSpPr>
        <p:spPr>
          <a:xfrm>
            <a:off x="1747731" y="1219957"/>
            <a:ext cx="4517997" cy="730605"/>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2"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rPr>
              <a:t>Exams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i="0" u="none" strike="noStrike" kern="1200" cap="none" spc="0" normalizeH="0" baseline="0" noProof="0" dirty="0">
                <a:ln>
                  <a:noFill/>
                </a:ln>
                <a:solidFill>
                  <a:prstClr val="black"/>
                </a:solidFill>
                <a:effectLst/>
                <a:uLnTx/>
                <a:uFillTx/>
                <a:latin typeface="Calibri" panose="020F0502020204030204"/>
                <a:ea typeface="+mn-ea"/>
                <a:cs typeface="+mn-cs"/>
              </a:rPr>
              <a:t>Your exams will usually take place within a May to June window. Use your time wisely to revise and prepare for your exams. Ask your teacher for further advise and materials to help you best prepare. Best of luck! Five years of hard work, determination and diligence will go into these exams . </a:t>
            </a:r>
            <a:endParaRPr kumimoji="0" lang="en-GB" sz="9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B1FDF104-923F-4B2D-AA1D-2513B809FBE6}"/>
              </a:ext>
            </a:extLst>
          </p:cNvPr>
          <p:cNvSpPr txBox="1"/>
          <p:nvPr/>
        </p:nvSpPr>
        <p:spPr>
          <a:xfrm>
            <a:off x="212604" y="1064907"/>
            <a:ext cx="1420854" cy="923330"/>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Well done!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Your KS4 journey is complete.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solidFill>
                  <a:prstClr val="black"/>
                </a:solidFill>
                <a:latin typeface="Calibri" panose="020F0502020204030204"/>
              </a:rPr>
              <a:t>Will you go on to study English at A-level?</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8" name="Picture 4" descr="Green, Arrow, Right">
            <a:extLst>
              <a:ext uri="{FF2B5EF4-FFF2-40B4-BE49-F238E27FC236}">
                <a16:creationId xmlns:a16="http://schemas.microsoft.com/office/drawing/2014/main" id="{9BBBA7FF-DB1B-4774-B5D5-7768A539A5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676459" y="2139624"/>
            <a:ext cx="565497" cy="565497"/>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descr="Green, Arrow, Right">
            <a:extLst>
              <a:ext uri="{FF2B5EF4-FFF2-40B4-BE49-F238E27FC236}">
                <a16:creationId xmlns:a16="http://schemas.microsoft.com/office/drawing/2014/main" id="{FDDE11EF-75F3-4301-AC20-7B5642262D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594595">
            <a:off x="3608358" y="4654109"/>
            <a:ext cx="638631" cy="596587"/>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4" descr="Green, Arrow, Right">
            <a:extLst>
              <a:ext uri="{FF2B5EF4-FFF2-40B4-BE49-F238E27FC236}">
                <a16:creationId xmlns:a16="http://schemas.microsoft.com/office/drawing/2014/main" id="{88C01FE4-E6D7-4C35-967C-409DF80D31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3608358" y="7178047"/>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 descr="Green, Arrow, Right">
            <a:extLst>
              <a:ext uri="{FF2B5EF4-FFF2-40B4-BE49-F238E27FC236}">
                <a16:creationId xmlns:a16="http://schemas.microsoft.com/office/drawing/2014/main" id="{9DA4EFB8-07A9-4E6E-B207-B13771BB10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9672">
            <a:off x="2507184" y="3390433"/>
            <a:ext cx="638631" cy="624112"/>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Green, Arrow, Right">
            <a:extLst>
              <a:ext uri="{FF2B5EF4-FFF2-40B4-BE49-F238E27FC236}">
                <a16:creationId xmlns:a16="http://schemas.microsoft.com/office/drawing/2014/main" id="{A8187650-4212-40CE-99E9-FE064E9EB3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2885" y="5937560"/>
            <a:ext cx="638631" cy="638631"/>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4" descr="Green, Arrow, Right">
            <a:extLst>
              <a:ext uri="{FF2B5EF4-FFF2-40B4-BE49-F238E27FC236}">
                <a16:creationId xmlns:a16="http://schemas.microsoft.com/office/drawing/2014/main" id="{2D0EF364-36CC-43E9-867D-6B762B44BBAD}"/>
              </a:ext>
            </a:extLst>
          </p:cNvPr>
          <p:cNvPicPr>
            <a:picLocks noChangeAspect="1" noChangeArrowheads="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448673">
            <a:off x="1351848" y="8577743"/>
            <a:ext cx="1161769" cy="5917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Electric, Escalator, Up, Lift, Level, Shopping, Mall">
            <a:extLst>
              <a:ext uri="{FF2B5EF4-FFF2-40B4-BE49-F238E27FC236}">
                <a16:creationId xmlns:a16="http://schemas.microsoft.com/office/drawing/2014/main" id="{27C6EC2A-7A45-45EE-9F9F-A258D9EA82F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15549" y="9008229"/>
            <a:ext cx="1058824" cy="824265"/>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a:extLst>
              <a:ext uri="{FF2B5EF4-FFF2-40B4-BE49-F238E27FC236}">
                <a16:creationId xmlns:a16="http://schemas.microsoft.com/office/drawing/2014/main" id="{907C5630-A75B-4BC0-9E17-8FFBBEA134EC}"/>
              </a:ext>
            </a:extLst>
          </p:cNvPr>
          <p:cNvSpPr txBox="1"/>
          <p:nvPr/>
        </p:nvSpPr>
        <p:spPr>
          <a:xfrm>
            <a:off x="34761" y="8505290"/>
            <a:ext cx="1420854" cy="584775"/>
          </a:xfrm>
          <a:prstGeom prst="rect">
            <a:avLst/>
          </a:prstGeom>
          <a:solidFill>
            <a:schemeClr val="accent6">
              <a:lumMod val="20000"/>
              <a:lumOff val="80000"/>
            </a:schemeClr>
          </a:solidFill>
          <a:ln w="38100">
            <a:solidFill>
              <a:srgbClr val="00B050"/>
            </a:solidFill>
            <a:prstDash val="dash"/>
            <a:extLst>
              <a:ext uri="{C807C97D-BFC1-408E-A445-0C87EB9F89A2}">
                <ask:lineSketchStyleProps xmlns="" xmlns:ask="http://schemas.microsoft.com/office/drawing/2018/sketchyshapes" sd="1219033472">
                  <a:custGeom>
                    <a:avLst/>
                    <a:gdLst>
                      <a:gd name="connsiteX0" fmla="*/ 0 w 1101852"/>
                      <a:gd name="connsiteY0" fmla="*/ 0 h 1277273"/>
                      <a:gd name="connsiteX1" fmla="*/ 539907 w 1101852"/>
                      <a:gd name="connsiteY1" fmla="*/ 0 h 1277273"/>
                      <a:gd name="connsiteX2" fmla="*/ 1101852 w 1101852"/>
                      <a:gd name="connsiteY2" fmla="*/ 0 h 1277273"/>
                      <a:gd name="connsiteX3" fmla="*/ 1101852 w 1101852"/>
                      <a:gd name="connsiteY3" fmla="*/ 425758 h 1277273"/>
                      <a:gd name="connsiteX4" fmla="*/ 1101852 w 1101852"/>
                      <a:gd name="connsiteY4" fmla="*/ 851515 h 1277273"/>
                      <a:gd name="connsiteX5" fmla="*/ 1101852 w 1101852"/>
                      <a:gd name="connsiteY5" fmla="*/ 1277273 h 1277273"/>
                      <a:gd name="connsiteX6" fmla="*/ 550926 w 1101852"/>
                      <a:gd name="connsiteY6" fmla="*/ 1277273 h 1277273"/>
                      <a:gd name="connsiteX7" fmla="*/ 0 w 1101852"/>
                      <a:gd name="connsiteY7" fmla="*/ 1277273 h 1277273"/>
                      <a:gd name="connsiteX8" fmla="*/ 0 w 1101852"/>
                      <a:gd name="connsiteY8" fmla="*/ 877061 h 1277273"/>
                      <a:gd name="connsiteX9" fmla="*/ 0 w 1101852"/>
                      <a:gd name="connsiteY9" fmla="*/ 464076 h 1277273"/>
                      <a:gd name="connsiteX10" fmla="*/ 0 w 1101852"/>
                      <a:gd name="connsiteY10" fmla="*/ 0 h 127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852" h="1277273" fill="none" extrusionOk="0">
                        <a:moveTo>
                          <a:pt x="0" y="0"/>
                        </a:moveTo>
                        <a:cubicBezTo>
                          <a:pt x="163413" y="-48124"/>
                          <a:pt x="357887" y="46358"/>
                          <a:pt x="539907" y="0"/>
                        </a:cubicBezTo>
                        <a:cubicBezTo>
                          <a:pt x="721927" y="-46358"/>
                          <a:pt x="908462" y="32385"/>
                          <a:pt x="1101852" y="0"/>
                        </a:cubicBezTo>
                        <a:cubicBezTo>
                          <a:pt x="1144380" y="110065"/>
                          <a:pt x="1065043" y="216446"/>
                          <a:pt x="1101852" y="425758"/>
                        </a:cubicBezTo>
                        <a:cubicBezTo>
                          <a:pt x="1138661" y="635070"/>
                          <a:pt x="1059418" y="757528"/>
                          <a:pt x="1101852" y="851515"/>
                        </a:cubicBezTo>
                        <a:cubicBezTo>
                          <a:pt x="1144286" y="945502"/>
                          <a:pt x="1087109" y="1175526"/>
                          <a:pt x="1101852" y="1277273"/>
                        </a:cubicBezTo>
                        <a:cubicBezTo>
                          <a:pt x="974161" y="1320739"/>
                          <a:pt x="811237" y="1231660"/>
                          <a:pt x="550926" y="1277273"/>
                        </a:cubicBezTo>
                        <a:cubicBezTo>
                          <a:pt x="290615" y="1322886"/>
                          <a:pt x="200355" y="1256032"/>
                          <a:pt x="0" y="1277273"/>
                        </a:cubicBezTo>
                        <a:cubicBezTo>
                          <a:pt x="-1204" y="1142515"/>
                          <a:pt x="24032" y="992998"/>
                          <a:pt x="0" y="877061"/>
                        </a:cubicBezTo>
                        <a:cubicBezTo>
                          <a:pt x="-24032" y="761124"/>
                          <a:pt x="44493" y="649991"/>
                          <a:pt x="0" y="464076"/>
                        </a:cubicBezTo>
                        <a:cubicBezTo>
                          <a:pt x="-44493" y="278162"/>
                          <a:pt x="29413" y="215176"/>
                          <a:pt x="0" y="0"/>
                        </a:cubicBezTo>
                        <a:close/>
                      </a:path>
                      <a:path w="1101852" h="1277273" stroke="0" extrusionOk="0">
                        <a:moveTo>
                          <a:pt x="0" y="0"/>
                        </a:moveTo>
                        <a:cubicBezTo>
                          <a:pt x="177837" y="-875"/>
                          <a:pt x="342723" y="35275"/>
                          <a:pt x="539907" y="0"/>
                        </a:cubicBezTo>
                        <a:cubicBezTo>
                          <a:pt x="737091" y="-35275"/>
                          <a:pt x="939106" y="22676"/>
                          <a:pt x="1101852" y="0"/>
                        </a:cubicBezTo>
                        <a:cubicBezTo>
                          <a:pt x="1149483" y="200231"/>
                          <a:pt x="1049798" y="244140"/>
                          <a:pt x="1101852" y="451303"/>
                        </a:cubicBezTo>
                        <a:cubicBezTo>
                          <a:pt x="1153906" y="658466"/>
                          <a:pt x="1083713" y="768528"/>
                          <a:pt x="1101852" y="877061"/>
                        </a:cubicBezTo>
                        <a:cubicBezTo>
                          <a:pt x="1119991" y="985594"/>
                          <a:pt x="1087572" y="1147642"/>
                          <a:pt x="1101852" y="1277273"/>
                        </a:cubicBezTo>
                        <a:cubicBezTo>
                          <a:pt x="896599" y="1304046"/>
                          <a:pt x="687660" y="1257348"/>
                          <a:pt x="572963" y="1277273"/>
                        </a:cubicBezTo>
                        <a:cubicBezTo>
                          <a:pt x="458266" y="1297198"/>
                          <a:pt x="136469" y="1240066"/>
                          <a:pt x="0" y="1277273"/>
                        </a:cubicBezTo>
                        <a:cubicBezTo>
                          <a:pt x="-29672" y="1186943"/>
                          <a:pt x="47100" y="1028958"/>
                          <a:pt x="0" y="825970"/>
                        </a:cubicBezTo>
                        <a:cubicBezTo>
                          <a:pt x="-47100" y="622982"/>
                          <a:pt x="40368" y="481467"/>
                          <a:pt x="0" y="374667"/>
                        </a:cubicBezTo>
                        <a:cubicBezTo>
                          <a:pt x="-40368" y="267867"/>
                          <a:pt x="16933" y="96139"/>
                          <a:pt x="0" y="0"/>
                        </a:cubicBezTo>
                        <a:close/>
                      </a:path>
                    </a:pathLst>
                  </a:custGeom>
                  <ask:type>
                    <ask:lineSketchNone/>
                  </ask:type>
                </ask:lineSketchStyleProps>
              </a:ext>
            </a:extLst>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Level up!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Year 11 begins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lang="en-GB" sz="800" dirty="0">
                <a:solidFill>
                  <a:prstClr val="black"/>
                </a:solidFill>
                <a:latin typeface="Calibri" panose="020F0502020204030204"/>
              </a:rPr>
              <a:t>final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journey to GCSE examinations is here</a:t>
            </a:r>
          </a:p>
        </p:txBody>
      </p:sp>
      <p:pic>
        <p:nvPicPr>
          <p:cNvPr id="68" name="Picture 4" descr="Green, Arrow, Right">
            <a:extLst>
              <a:ext uri="{FF2B5EF4-FFF2-40B4-BE49-F238E27FC236}">
                <a16:creationId xmlns:a16="http://schemas.microsoft.com/office/drawing/2014/main" id="{8C1F00AD-242A-41DB-B240-2A76B3C503B8}"/>
              </a:ext>
            </a:extLst>
          </p:cNvPr>
          <p:cNvPicPr>
            <a:picLocks noChangeAspect="1" noChangeArrowheads="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10800000">
            <a:off x="1222008" y="2092916"/>
            <a:ext cx="1177792" cy="59988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1966FBE0-4794-4CB6-917B-E2BD4E0C1D2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p:blipFill>
        <p:spPr bwMode="auto">
          <a:xfrm>
            <a:off x="4644899" y="6907755"/>
            <a:ext cx="583705" cy="5837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ACEA2DE-3993-4159-A1D4-A6970119EF5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4900839" y="4019692"/>
            <a:ext cx="685387" cy="670930"/>
          </a:xfrm>
          <a:prstGeom prst="rect">
            <a:avLst/>
          </a:prstGeom>
        </p:spPr>
      </p:pic>
      <p:pic>
        <p:nvPicPr>
          <p:cNvPr id="2058" name="Picture 10">
            <a:extLst>
              <a:ext uri="{FF2B5EF4-FFF2-40B4-BE49-F238E27FC236}">
                <a16:creationId xmlns:a16="http://schemas.microsoft.com/office/drawing/2014/main" id="{3A7B48A3-DA74-4EAC-9F2B-7AAB8B46308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p:blipFill>
        <p:spPr bwMode="auto">
          <a:xfrm>
            <a:off x="5682018" y="5834037"/>
            <a:ext cx="743515" cy="76319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74803979-905B-4049-9037-CDB9E930434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5917828" y="2024143"/>
            <a:ext cx="789644" cy="63356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alloons, Decoration, Party, Decor, Celebration">
            <a:extLst>
              <a:ext uri="{FF2B5EF4-FFF2-40B4-BE49-F238E27FC236}">
                <a16:creationId xmlns:a16="http://schemas.microsoft.com/office/drawing/2014/main" id="{5DAEDE98-E590-47C0-B62D-E687D3140FE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35333" y="519240"/>
            <a:ext cx="717322" cy="81720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heering, Happy, Jumping, People, Person, Silhouette">
            <a:extLst>
              <a:ext uri="{FF2B5EF4-FFF2-40B4-BE49-F238E27FC236}">
                <a16:creationId xmlns:a16="http://schemas.microsoft.com/office/drawing/2014/main" id="{D9EBB2FB-ED82-4FE8-BFC5-DE123FCBB7E6}"/>
              </a:ext>
            </a:extLst>
          </p:cNvPr>
          <p:cNvPicPr>
            <a:picLocks noChangeAspect="1" noChangeArrowheads="1"/>
          </p:cNvPicPr>
          <p:nvPr/>
        </p:nvPicPr>
        <p:blipFill>
          <a:blip r:embed="rId13" cstate="print">
            <a:extLst>
              <a:ext uri="{BEBA8EAE-BF5A-486C-A8C5-ECC9F3942E4B}">
                <a14:imgProps xmlns:a14="http://schemas.microsoft.com/office/drawing/2010/main">
                  <a14:imgLayer r:embed="rId14">
                    <a14:imgEffect>
                      <a14:backgroundRemoval t="9913" b="89942" l="8333" r="90000">
                        <a14:foregroundMark x1="8333" y1="17784" x2="8333" y2="17784"/>
                      </a14:backgroundRemoval>
                    </a14:imgEffect>
                  </a14:imgLayer>
                </a14:imgProps>
              </a:ext>
              <a:ext uri="{28A0092B-C50C-407E-A947-70E740481C1C}">
                <a14:useLocalDpi xmlns:a14="http://schemas.microsoft.com/office/drawing/2010/main" val="0"/>
              </a:ext>
            </a:extLst>
          </a:blip>
          <a:srcRect/>
          <a:stretch>
            <a:fillRect/>
          </a:stretch>
        </p:blipFill>
        <p:spPr bwMode="auto">
          <a:xfrm>
            <a:off x="5610155" y="427707"/>
            <a:ext cx="1182906" cy="845285"/>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id="{E21BEA78-C2EE-4990-973A-EBA3B9AEE8E1}"/>
              </a:ext>
            </a:extLst>
          </p:cNvPr>
          <p:cNvSpPr txBox="1"/>
          <p:nvPr/>
        </p:nvSpPr>
        <p:spPr>
          <a:xfrm>
            <a:off x="1362288" y="7809173"/>
            <a:ext cx="4704725" cy="692751"/>
          </a:xfrm>
          <a:prstGeom prst="rect">
            <a:avLst/>
          </a:prstGeom>
          <a:solidFill>
            <a:schemeClr val="accent4">
              <a:lumMod val="20000"/>
              <a:lumOff val="80000"/>
            </a:schemeClr>
          </a:solidFill>
          <a:ln w="38100">
            <a:solidFill>
              <a:schemeClr val="accent1">
                <a:shade val="50000"/>
              </a:schemeClr>
            </a:solidFill>
          </a:ln>
          <a:effectLst>
            <a:outerShdw blurRad="50800" dist="38100" dir="2700000" algn="tl" rotWithShape="0">
              <a:prstClr val="black">
                <a:alpha val="40000"/>
              </a:prstClr>
            </a:outerShdw>
          </a:effectLst>
        </p:spPr>
        <p:txBody>
          <a:bodyPr wrap="square" numCol="3" spcCol="72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Calibri" panose="020F0502020204030204"/>
                <a:ea typeface="+mn-ea"/>
                <a:cs typeface="+mn-cs"/>
              </a:rPr>
              <a:t>Macbeth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Introduction to Macbeth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Jacobean contexts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Analysing stage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Analysing language, form and structure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Understanding key themes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Making, support and explaining interpretations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genre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Exploring gender roles and conventions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700" dirty="0">
                <a:solidFill>
                  <a:prstClr val="black"/>
                </a:solidFill>
                <a:latin typeface="Calibri" panose="020F0502020204030204"/>
              </a:rPr>
              <a:t>Planning, writing and reviewing exam answers</a:t>
            </a:r>
            <a:endPar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6" name="Picture 6">
            <a:extLst>
              <a:ext uri="{FF2B5EF4-FFF2-40B4-BE49-F238E27FC236}">
                <a16:creationId xmlns:a16="http://schemas.microsoft.com/office/drawing/2014/main" id="{1966FBE0-4794-4CB6-917B-E2BD4E0C1D22}"/>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p:blipFill>
        <p:spPr bwMode="auto">
          <a:xfrm>
            <a:off x="5356741" y="8037061"/>
            <a:ext cx="815335" cy="755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661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TotalTime>
  <Words>347</Words>
  <Application>Microsoft Office PowerPoint</Application>
  <PresentationFormat>A4 Paper (210x297 mm)</PresentationFormat>
  <Paragraphs>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Wassell</dc:creator>
  <cp:lastModifiedBy>Rebecca Sutcliffe</cp:lastModifiedBy>
  <cp:revision>94</cp:revision>
  <cp:lastPrinted>2022-10-05T15:10:22Z</cp:lastPrinted>
  <dcterms:created xsi:type="dcterms:W3CDTF">2021-11-17T09:21:25Z</dcterms:created>
  <dcterms:modified xsi:type="dcterms:W3CDTF">2023-11-24T14:26:32Z</dcterms:modified>
</cp:coreProperties>
</file>